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13" r:id="rId1"/>
  </p:sldMasterIdLst>
  <p:notesMasterIdLst>
    <p:notesMasterId r:id="rId33"/>
  </p:notesMasterIdLst>
  <p:handoutMasterIdLst>
    <p:handoutMasterId r:id="rId34"/>
  </p:handoutMasterIdLst>
  <p:sldIdLst>
    <p:sldId id="256" r:id="rId2"/>
    <p:sldId id="257" r:id="rId3"/>
    <p:sldId id="274" r:id="rId4"/>
    <p:sldId id="259" r:id="rId5"/>
    <p:sldId id="258" r:id="rId6"/>
    <p:sldId id="264" r:id="rId7"/>
    <p:sldId id="261" r:id="rId8"/>
    <p:sldId id="262" r:id="rId9"/>
    <p:sldId id="263" r:id="rId10"/>
    <p:sldId id="295" r:id="rId11"/>
    <p:sldId id="296" r:id="rId12"/>
    <p:sldId id="304" r:id="rId13"/>
    <p:sldId id="266" r:id="rId14"/>
    <p:sldId id="267" r:id="rId15"/>
    <p:sldId id="294" r:id="rId16"/>
    <p:sldId id="289" r:id="rId17"/>
    <p:sldId id="292" r:id="rId18"/>
    <p:sldId id="285" r:id="rId19"/>
    <p:sldId id="298" r:id="rId20"/>
    <p:sldId id="299" r:id="rId21"/>
    <p:sldId id="300" r:id="rId22"/>
    <p:sldId id="291" r:id="rId23"/>
    <p:sldId id="280" r:id="rId24"/>
    <p:sldId id="306" r:id="rId25"/>
    <p:sldId id="284" r:id="rId26"/>
    <p:sldId id="301" r:id="rId27"/>
    <p:sldId id="303" r:id="rId28"/>
    <p:sldId id="302" r:id="rId29"/>
    <p:sldId id="273" r:id="rId30"/>
    <p:sldId id="307" r:id="rId31"/>
    <p:sldId id="290" r:id="rId3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89177" autoAdjust="0"/>
  </p:normalViewPr>
  <p:slideViewPr>
    <p:cSldViewPr>
      <p:cViewPr varScale="1">
        <p:scale>
          <a:sx n="100" d="100"/>
          <a:sy n="100" d="100"/>
        </p:scale>
        <p:origin x="2000" y="176"/>
      </p:cViewPr>
      <p:guideLst>
        <p:guide orient="horz" pos="2160"/>
        <p:guide pos="2880"/>
      </p:guideLst>
    </p:cSldViewPr>
  </p:slideViewPr>
  <p:notesTextViewPr>
    <p:cViewPr>
      <p:scale>
        <a:sx n="1" d="1"/>
        <a:sy n="1" d="1"/>
      </p:scale>
      <p:origin x="0" y="0"/>
    </p:cViewPr>
  </p:notesTextViewPr>
  <p:sorterViewPr>
    <p:cViewPr>
      <p:scale>
        <a:sx n="100" d="100"/>
        <a:sy n="100" d="100"/>
      </p:scale>
      <p:origin x="0" y="2160"/>
    </p:cViewPr>
  </p:sorterViewPr>
  <p:notesViewPr>
    <p:cSldViewPr>
      <p:cViewPr varScale="1">
        <p:scale>
          <a:sx n="51" d="100"/>
          <a:sy n="51" d="100"/>
        </p:scale>
        <p:origin x="-1932"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EE25CE1-CA60-4075-BD4C-3FD89D7AB06E}" type="datetimeFigureOut">
              <a:rPr lang="en-GB" smtClean="0"/>
              <a:t>13/11/2020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66C3054-C5D9-466E-B217-FD5FC3006F9D}" type="slidenum">
              <a:rPr lang="en-GB" smtClean="0"/>
              <a:t>‹#›</a:t>
            </a:fld>
            <a:endParaRPr lang="en-GB"/>
          </a:p>
        </p:txBody>
      </p:sp>
    </p:spTree>
    <p:extLst>
      <p:ext uri="{BB962C8B-B14F-4D97-AF65-F5344CB8AC3E}">
        <p14:creationId xmlns:p14="http://schemas.microsoft.com/office/powerpoint/2010/main" val="3292085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8ABBBB-7724-4465-93FC-FA545B98A4DE}" type="datetimeFigureOut">
              <a:rPr lang="en-GB" smtClean="0"/>
              <a:t>13/11/2020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904C8DA-C8EC-4DEB-BA3D-79DF09F37131}" type="slidenum">
              <a:rPr lang="en-GB" smtClean="0"/>
              <a:t>‹#›</a:t>
            </a:fld>
            <a:endParaRPr lang="en-GB"/>
          </a:p>
        </p:txBody>
      </p:sp>
    </p:spTree>
    <p:extLst>
      <p:ext uri="{BB962C8B-B14F-4D97-AF65-F5344CB8AC3E}">
        <p14:creationId xmlns:p14="http://schemas.microsoft.com/office/powerpoint/2010/main" val="2472215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a:t>
            </a:fld>
            <a:endParaRPr lang="en-GB" dirty="0"/>
          </a:p>
        </p:txBody>
      </p:sp>
    </p:spTree>
    <p:extLst>
      <p:ext uri="{BB962C8B-B14F-4D97-AF65-F5344CB8AC3E}">
        <p14:creationId xmlns:p14="http://schemas.microsoft.com/office/powerpoint/2010/main" val="4099860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Are we commissioned to assess and treat PICA. IF so how and with what evidence base?  Not one I’ve been asked before but I would respond with no – it’s certainly not in our service spec and I wouldn’t suggest we have the right intervention in our service to meet this presentation.  I would suggest families consider speaking to their GP about a referral to Community </a:t>
            </a:r>
            <a:r>
              <a:rPr lang="en-GB" sz="1200" kern="1200" dirty="0" err="1">
                <a:solidFill>
                  <a:schemeClr val="tx1"/>
                </a:solidFill>
                <a:effectLst/>
                <a:latin typeface="+mn-lt"/>
                <a:ea typeface="+mn-ea"/>
                <a:cs typeface="+mn-cs"/>
              </a:rPr>
              <a:t>Paeds</a:t>
            </a:r>
            <a:r>
              <a:rPr lang="en-GB" sz="1200" kern="1200" dirty="0">
                <a:solidFill>
                  <a:schemeClr val="tx1"/>
                </a:solidFill>
                <a:effectLst/>
                <a:latin typeface="+mn-lt"/>
                <a:ea typeface="+mn-ea"/>
                <a:cs typeface="+mn-cs"/>
              </a:rPr>
              <a: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Equally are we commissioned to assess and treat ARFID and if we are,  what modality of treatment are we expected to use (There is  no evidence base established as far as I am aware.)  Well, as you know this is a growing area.  So no – we aren’t commissioned to specifically deliver interventions for ARFID, however we are expected to offer young people who do have ARFID an assessment of need where there is evidence of possible additional mental heath needs we should offer intervention for.  As always, there are grey areas though.  If a young person is physically compromised as a result of ARFID then our commissioner would most likely expect us to join the broader system of services around a child if they feel they have tried everything and are out of ideas.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What would be helpful to share back with parents/carers if this comes up (which I’m sure it will) is that ARFID is a growing area of need and one which we have cited our </a:t>
            </a:r>
            <a:r>
              <a:rPr lang="en-GB" sz="1200" kern="1200" dirty="0" err="1">
                <a:solidFill>
                  <a:schemeClr val="tx1"/>
                </a:solidFill>
                <a:effectLst/>
                <a:latin typeface="+mn-lt"/>
                <a:ea typeface="+mn-ea"/>
                <a:cs typeface="+mn-cs"/>
              </a:rPr>
              <a:t>Commisioners</a:t>
            </a:r>
            <a:r>
              <a:rPr lang="en-GB" sz="1200" kern="1200" dirty="0">
                <a:solidFill>
                  <a:schemeClr val="tx1"/>
                </a:solidFill>
                <a:effectLst/>
                <a:latin typeface="+mn-lt"/>
                <a:ea typeface="+mn-ea"/>
                <a:cs typeface="+mn-cs"/>
              </a:rPr>
              <a:t> on.  At this present time there is not any one service which is commissioned to meet the needs of children and young people with ARFID and as such there is a limit to the skill set we have in the City to meet such a need.  We have highlighted to our Commissioners that Psychology and OT have the most applicable evidence base but that there is a lack of research in this area to be truly informed.  Our desire is to work with other services and with our Commissioners to think about the individual needs of such children and young people in order to develop a City wide pathway which can draw on the resource and skills from a number of different services (e.g. </a:t>
            </a:r>
            <a:r>
              <a:rPr lang="en-GB" sz="1200" kern="1200" dirty="0" err="1">
                <a:solidFill>
                  <a:schemeClr val="tx1"/>
                </a:solidFill>
                <a:effectLst/>
                <a:latin typeface="+mn-lt"/>
                <a:ea typeface="+mn-ea"/>
                <a:cs typeface="+mn-cs"/>
              </a:rPr>
              <a:t>paeds</a:t>
            </a:r>
            <a:r>
              <a:rPr lang="en-GB" sz="1200" kern="1200" dirty="0">
                <a:solidFill>
                  <a:schemeClr val="tx1"/>
                </a:solidFill>
                <a:effectLst/>
                <a:latin typeface="+mn-lt"/>
                <a:ea typeface="+mn-ea"/>
                <a:cs typeface="+mn-cs"/>
              </a:rPr>
              <a:t>, dieticians, OT…)</a:t>
            </a:r>
          </a:p>
          <a:p>
            <a:r>
              <a:rPr lang="en-GB" sz="1200" kern="1200" dirty="0">
                <a:solidFill>
                  <a:schemeClr val="tx1"/>
                </a:solidFill>
                <a:effectLst/>
                <a:latin typeface="+mn-lt"/>
                <a:ea typeface="+mn-ea"/>
                <a:cs typeface="+mn-cs"/>
              </a:rPr>
              <a:t> </a:t>
            </a:r>
          </a:p>
          <a:p>
            <a:r>
              <a:rPr lang="en-GB" dirty="0"/>
              <a:t>ARFID, Pica, Rumination Disorder or Obesity are included in current Nice Guidelines.  </a:t>
            </a:r>
          </a:p>
        </p:txBody>
      </p:sp>
      <p:sp>
        <p:nvSpPr>
          <p:cNvPr id="4" name="Slide Number Placeholder 3"/>
          <p:cNvSpPr>
            <a:spLocks noGrp="1"/>
          </p:cNvSpPr>
          <p:nvPr>
            <p:ph type="sldNum" sz="quarter" idx="5"/>
          </p:nvPr>
        </p:nvSpPr>
        <p:spPr/>
        <p:txBody>
          <a:bodyPr/>
          <a:lstStyle/>
          <a:p>
            <a:fld id="{2904C8DA-C8EC-4DEB-BA3D-79DF09F37131}" type="slidenum">
              <a:rPr lang="en-GB" smtClean="0"/>
              <a:t>10</a:t>
            </a:fld>
            <a:endParaRPr lang="en-GB"/>
          </a:p>
        </p:txBody>
      </p:sp>
    </p:spTree>
    <p:extLst>
      <p:ext uri="{BB962C8B-B14F-4D97-AF65-F5344CB8AC3E}">
        <p14:creationId xmlns:p14="http://schemas.microsoft.com/office/powerpoint/2010/main" val="2680759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a:t>Referral to CAMHS – if not sure discuss with duty clinician within CAMHS</a:t>
            </a:r>
          </a:p>
          <a:p>
            <a:pPr marL="171450" indent="-171450">
              <a:buFontTx/>
              <a:buChar char="-"/>
            </a:pPr>
            <a:r>
              <a:rPr lang="en-GB" baseline="0" dirty="0"/>
              <a:t>High risk if </a:t>
            </a:r>
            <a:r>
              <a:rPr lang="en-GB" baseline="0" dirty="0" err="1"/>
              <a:t>hypophophatemia</a:t>
            </a:r>
            <a:r>
              <a:rPr lang="en-GB" baseline="0" dirty="0"/>
              <a:t>, </a:t>
            </a:r>
            <a:r>
              <a:rPr lang="en-GB" baseline="0" dirty="0" err="1"/>
              <a:t>hypokalemia</a:t>
            </a:r>
            <a:r>
              <a:rPr lang="en-GB" baseline="0" dirty="0"/>
              <a:t>, </a:t>
            </a:r>
            <a:r>
              <a:rPr lang="en-GB" baseline="0" dirty="0" err="1"/>
              <a:t>hyponatraemia</a:t>
            </a:r>
            <a:r>
              <a:rPr lang="en-GB" baseline="0" dirty="0"/>
              <a:t>, hypocalcaemia)</a:t>
            </a:r>
          </a:p>
          <a:p>
            <a:pPr marL="171450" indent="-171450">
              <a:buFontTx/>
              <a:buChar char="-"/>
            </a:pPr>
            <a:r>
              <a:rPr lang="en-GB" baseline="0" dirty="0"/>
              <a:t>Gather as much info as you can at triage point and then past straight to ED team via a task.</a:t>
            </a:r>
          </a:p>
          <a:p>
            <a:pPr marL="171450" indent="-171450">
              <a:buFontTx/>
              <a:buChar char="-"/>
            </a:pPr>
            <a:r>
              <a:rPr lang="en-GB" baseline="0" dirty="0"/>
              <a:t>Work out % median BMI using app</a:t>
            </a:r>
            <a:endParaRPr lang="en-GB" dirty="0"/>
          </a:p>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13</a:t>
            </a:fld>
            <a:endParaRPr lang="en-GB"/>
          </a:p>
        </p:txBody>
      </p:sp>
    </p:spTree>
    <p:extLst>
      <p:ext uri="{BB962C8B-B14F-4D97-AF65-F5344CB8AC3E}">
        <p14:creationId xmlns:p14="http://schemas.microsoft.com/office/powerpoint/2010/main" val="3764254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Do</a:t>
            </a:r>
            <a:r>
              <a:rPr lang="en-GB" baseline="0" dirty="0"/>
              <a:t> not accept referrals onto ED pathway for sensory food issues/ ARFID. Not commissioned for BED either.</a:t>
            </a:r>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14</a:t>
            </a:fld>
            <a:endParaRPr lang="en-GB"/>
          </a:p>
        </p:txBody>
      </p:sp>
    </p:spTree>
    <p:extLst>
      <p:ext uri="{BB962C8B-B14F-4D97-AF65-F5344CB8AC3E}">
        <p14:creationId xmlns:p14="http://schemas.microsoft.com/office/powerpoint/2010/main" val="4036212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Standards</a:t>
            </a:r>
            <a:r>
              <a:rPr lang="en-GB" baseline="0" dirty="0"/>
              <a:t> from Children and young People with ED: A commissioning Guide (2015) aim to improve access.</a:t>
            </a:r>
          </a:p>
          <a:p>
            <a:pPr marL="171450" indent="-171450">
              <a:buFont typeface="Arial" pitchFamily="34" charset="0"/>
              <a:buChar char="•"/>
            </a:pPr>
            <a:r>
              <a:rPr lang="en-GB" baseline="0" dirty="0"/>
              <a:t>Once </a:t>
            </a:r>
            <a:r>
              <a:rPr lang="en-GB" baseline="0" dirty="0" err="1"/>
              <a:t>inof</a:t>
            </a:r>
            <a:r>
              <a:rPr lang="en-GB" baseline="0" dirty="0"/>
              <a:t> gathered at triage point please send task to ED team. We will then decide the level of risk and determine when they should be seen</a:t>
            </a:r>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15</a:t>
            </a:fld>
            <a:endParaRPr lang="en-GB" dirty="0"/>
          </a:p>
        </p:txBody>
      </p:sp>
    </p:spTree>
    <p:extLst>
      <p:ext uri="{BB962C8B-B14F-4D97-AF65-F5344CB8AC3E}">
        <p14:creationId xmlns:p14="http://schemas.microsoft.com/office/powerpoint/2010/main" val="3054708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16</a:t>
            </a:fld>
            <a:endParaRPr lang="en-GB"/>
          </a:p>
        </p:txBody>
      </p:sp>
    </p:spTree>
    <p:extLst>
      <p:ext uri="{BB962C8B-B14F-4D97-AF65-F5344CB8AC3E}">
        <p14:creationId xmlns:p14="http://schemas.microsoft.com/office/powerpoint/2010/main" val="3718638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2904C8DA-C8EC-4DEB-BA3D-79DF09F37131}" type="slidenum">
              <a:rPr lang="en-GB" smtClean="0"/>
              <a:t>17</a:t>
            </a:fld>
            <a:endParaRPr lang="en-GB"/>
          </a:p>
        </p:txBody>
      </p:sp>
    </p:spTree>
    <p:extLst>
      <p:ext uri="{BB962C8B-B14F-4D97-AF65-F5344CB8AC3E}">
        <p14:creationId xmlns:p14="http://schemas.microsoft.com/office/powerpoint/2010/main" val="1828296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18</a:t>
            </a:fld>
            <a:endParaRPr lang="en-GB"/>
          </a:p>
        </p:txBody>
      </p:sp>
    </p:spTree>
    <p:extLst>
      <p:ext uri="{BB962C8B-B14F-4D97-AF65-F5344CB8AC3E}">
        <p14:creationId xmlns:p14="http://schemas.microsoft.com/office/powerpoint/2010/main" val="2574403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22</a:t>
            </a:fld>
            <a:endParaRPr lang="en-GB"/>
          </a:p>
        </p:txBody>
      </p:sp>
    </p:spTree>
    <p:extLst>
      <p:ext uri="{BB962C8B-B14F-4D97-AF65-F5344CB8AC3E}">
        <p14:creationId xmlns:p14="http://schemas.microsoft.com/office/powerpoint/2010/main" val="2029531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CBT is not</a:t>
            </a:r>
            <a:r>
              <a:rPr lang="en-GB" baseline="0" dirty="0"/>
              <a:t> always offered at the start of treatment as young people can be too physically compromised to engage in therapy. Usually started when there is weight restoration. </a:t>
            </a:r>
          </a:p>
          <a:p>
            <a:r>
              <a:rPr lang="en-GB" sz="1200" b="0" i="0" u="none" strike="noStrike" kern="1200" baseline="0" dirty="0">
                <a:solidFill>
                  <a:schemeClr val="tx1"/>
                </a:solidFill>
                <a:latin typeface="+mn-lt"/>
                <a:ea typeface="+mn-ea"/>
                <a:cs typeface="+mn-cs"/>
              </a:rPr>
              <a:t>- The aims of psychological treatment should be to reduce risk, to encourage weight gain and healthy eating, to reduce other symptoms related to an eating</a:t>
            </a:r>
          </a:p>
          <a:p>
            <a:r>
              <a:rPr lang="en-GB" sz="1200" b="0" i="0" u="none" strike="noStrike" kern="1200" baseline="0" dirty="0">
                <a:solidFill>
                  <a:schemeClr val="tx1"/>
                </a:solidFill>
                <a:latin typeface="+mn-lt"/>
                <a:ea typeface="+mn-ea"/>
                <a:cs typeface="+mn-cs"/>
              </a:rPr>
              <a:t>disorder, and to facilitate psychological and physical recovery.</a:t>
            </a:r>
          </a:p>
          <a:p>
            <a:r>
              <a:rPr lang="en-GB" sz="1200" b="0" i="0" u="none" strike="noStrike" kern="1200" baseline="0" dirty="0">
                <a:solidFill>
                  <a:schemeClr val="tx1"/>
                </a:solidFill>
                <a:latin typeface="+mn-lt"/>
                <a:ea typeface="+mn-ea"/>
                <a:cs typeface="+mn-cs"/>
              </a:rPr>
              <a:t>- There is a very limited evidence base for the pharmacological treatment of anorexia nervosa. A range of drugs may be used in the treatment of comorbid conditions but caution should be exercised in their use given the physical vulnerability of many people with anorexia nervosa.</a:t>
            </a:r>
          </a:p>
        </p:txBody>
      </p:sp>
      <p:sp>
        <p:nvSpPr>
          <p:cNvPr id="4" name="Slide Number Placeholder 3"/>
          <p:cNvSpPr>
            <a:spLocks noGrp="1"/>
          </p:cNvSpPr>
          <p:nvPr>
            <p:ph type="sldNum" sz="quarter" idx="10"/>
          </p:nvPr>
        </p:nvSpPr>
        <p:spPr/>
        <p:txBody>
          <a:bodyPr/>
          <a:lstStyle/>
          <a:p>
            <a:fld id="{2904C8DA-C8EC-4DEB-BA3D-79DF09F37131}" type="slidenum">
              <a:rPr lang="en-GB" smtClean="0"/>
              <a:t>23</a:t>
            </a:fld>
            <a:endParaRPr lang="en-GB"/>
          </a:p>
        </p:txBody>
      </p:sp>
    </p:spTree>
    <p:extLst>
      <p:ext uri="{BB962C8B-B14F-4D97-AF65-F5344CB8AC3E}">
        <p14:creationId xmlns:p14="http://schemas.microsoft.com/office/powerpoint/2010/main" val="1534486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25</a:t>
            </a:fld>
            <a:endParaRPr lang="en-GB"/>
          </a:p>
        </p:txBody>
      </p:sp>
    </p:spTree>
    <p:extLst>
      <p:ext uri="{BB962C8B-B14F-4D97-AF65-F5344CB8AC3E}">
        <p14:creationId xmlns:p14="http://schemas.microsoft.com/office/powerpoint/2010/main" val="237960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2904C8DA-C8EC-4DEB-BA3D-79DF09F37131}" type="slidenum">
              <a:rPr lang="en-GB" smtClean="0"/>
              <a:t>2</a:t>
            </a:fld>
            <a:endParaRPr lang="en-GB" dirty="0"/>
          </a:p>
        </p:txBody>
      </p:sp>
    </p:spTree>
    <p:extLst>
      <p:ext uri="{BB962C8B-B14F-4D97-AF65-F5344CB8AC3E}">
        <p14:creationId xmlns:p14="http://schemas.microsoft.com/office/powerpoint/2010/main" val="192623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904C8DA-C8EC-4DEB-BA3D-79DF09F37131}" type="slidenum">
              <a:rPr lang="en-GB" smtClean="0"/>
              <a:t>29</a:t>
            </a:fld>
            <a:endParaRPr lang="en-GB"/>
          </a:p>
        </p:txBody>
      </p:sp>
    </p:spTree>
    <p:extLst>
      <p:ext uri="{BB962C8B-B14F-4D97-AF65-F5344CB8AC3E}">
        <p14:creationId xmlns:p14="http://schemas.microsoft.com/office/powerpoint/2010/main" val="3572602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904C8DA-C8EC-4DEB-BA3D-79DF09F37131}" type="slidenum">
              <a:rPr lang="en-GB" smtClean="0"/>
              <a:t>31</a:t>
            </a:fld>
            <a:endParaRPr lang="en-GB"/>
          </a:p>
        </p:txBody>
      </p:sp>
    </p:spTree>
    <p:extLst>
      <p:ext uri="{BB962C8B-B14F-4D97-AF65-F5344CB8AC3E}">
        <p14:creationId xmlns:p14="http://schemas.microsoft.com/office/powerpoint/2010/main" val="1599154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average person will be caught in a cycle of relapse and recovery for six years’.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Heritability of eating disorders is around 80%</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‘Some research has found that female relatives of anorexia sufferers were 11.4 times more likely to suffer from anorexia compared to relatives of unaffected participants. For female relatives of those with bulimia, the likelihood of developing bulimia was 3.7 times that of those with unaffected relatives.’- BEAT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Specialized eating disorder inpatient programs for adolescents are of great relevance because evidence suggests that early hospitalization of adolescents may prevent multiple hospitalizations as well as </a:t>
            </a:r>
            <a:r>
              <a:rPr lang="en-GB" sz="1200" kern="1200" dirty="0" err="1">
                <a:solidFill>
                  <a:schemeClr val="tx1"/>
                </a:solidFill>
                <a:effectLst/>
                <a:latin typeface="+mn-lt"/>
                <a:ea typeface="+mn-ea"/>
                <a:cs typeface="+mn-cs"/>
              </a:rPr>
              <a:t>chronification</a:t>
            </a:r>
            <a:r>
              <a:rPr lang="en-GB" sz="1200" kern="1200" dirty="0">
                <a:solidFill>
                  <a:schemeClr val="tx1"/>
                </a:solidFill>
                <a:effectLst/>
                <a:latin typeface="+mn-lt"/>
                <a:ea typeface="+mn-ea"/>
                <a:cs typeface="+mn-cs"/>
              </a:rPr>
              <a:t> and mortality. There is reasonable hope that adolescents have a greater chance of complete recovery if weight loss is stopped at an early stage of the illness.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Several studies have shown that adolescents with anorexia nervosa have a better prognosis than adults.</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3</a:t>
            </a:fld>
            <a:endParaRPr lang="en-GB" dirty="0"/>
          </a:p>
        </p:txBody>
      </p:sp>
    </p:spTree>
    <p:extLst>
      <p:ext uri="{BB962C8B-B14F-4D97-AF65-F5344CB8AC3E}">
        <p14:creationId xmlns:p14="http://schemas.microsoft.com/office/powerpoint/2010/main" val="3541803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3"/>
            <a:ext cx="5438140" cy="4703924"/>
          </a:xfrm>
        </p:spPr>
        <p:txBody>
          <a:bodyPr/>
          <a:lstStyle/>
          <a:p>
            <a:r>
              <a:rPr lang="en-GB" sz="1200" kern="1200" dirty="0">
                <a:solidFill>
                  <a:schemeClr val="tx1"/>
                </a:solidFill>
                <a:effectLst/>
                <a:latin typeface="+mn-lt"/>
                <a:ea typeface="+mn-ea"/>
                <a:cs typeface="+mn-cs"/>
              </a:rPr>
              <a:t>NICE GUIDELINES SAY:</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To look at these domains when assessing for an eating disorder:</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-An unusually low or high BMI or body weight for their age</a:t>
            </a:r>
          </a:p>
          <a:p>
            <a:r>
              <a:rPr lang="en-GB" sz="1200" kern="1200" dirty="0">
                <a:solidFill>
                  <a:schemeClr val="tx1"/>
                </a:solidFill>
                <a:effectLst/>
                <a:latin typeface="+mn-lt"/>
                <a:ea typeface="+mn-ea"/>
                <a:cs typeface="+mn-cs"/>
              </a:rPr>
              <a:t>-rapid weight loss</a:t>
            </a:r>
          </a:p>
          <a:p>
            <a:r>
              <a:rPr lang="en-GB" sz="1200" kern="1200" dirty="0">
                <a:solidFill>
                  <a:schemeClr val="tx1"/>
                </a:solidFill>
                <a:effectLst/>
                <a:latin typeface="+mn-lt"/>
                <a:ea typeface="+mn-ea"/>
                <a:cs typeface="+mn-cs"/>
              </a:rPr>
              <a:t>-dieting or restrictive eating practices (such as dieting when they are underweight) that are worrying them, their family members or carers, or professionals</a:t>
            </a:r>
          </a:p>
          <a:p>
            <a:r>
              <a:rPr lang="en-GB" sz="1200" kern="1200" dirty="0">
                <a:solidFill>
                  <a:schemeClr val="tx1"/>
                </a:solidFill>
                <a:effectLst/>
                <a:latin typeface="+mn-lt"/>
                <a:ea typeface="+mn-ea"/>
                <a:cs typeface="+mn-cs"/>
              </a:rPr>
              <a:t>-family members or carers report a change in eating behaviour</a:t>
            </a:r>
          </a:p>
          <a:p>
            <a:r>
              <a:rPr lang="en-GB" sz="1200" kern="1200" dirty="0">
                <a:solidFill>
                  <a:schemeClr val="tx1"/>
                </a:solidFill>
                <a:effectLst/>
                <a:latin typeface="+mn-lt"/>
                <a:ea typeface="+mn-ea"/>
                <a:cs typeface="+mn-cs"/>
              </a:rPr>
              <a:t>-social withdrawal, particularly from situations that involve food</a:t>
            </a:r>
          </a:p>
          <a:p>
            <a:r>
              <a:rPr lang="en-GB" sz="1200" kern="1200" dirty="0">
                <a:solidFill>
                  <a:schemeClr val="tx1"/>
                </a:solidFill>
                <a:effectLst/>
                <a:latin typeface="+mn-lt"/>
                <a:ea typeface="+mn-ea"/>
                <a:cs typeface="+mn-cs"/>
              </a:rPr>
              <a:t>other mental health problems</a:t>
            </a:r>
          </a:p>
          <a:p>
            <a:r>
              <a:rPr lang="en-GB" sz="1200" kern="1200" dirty="0">
                <a:solidFill>
                  <a:schemeClr val="tx1"/>
                </a:solidFill>
                <a:effectLst/>
                <a:latin typeface="+mn-lt"/>
                <a:ea typeface="+mn-ea"/>
                <a:cs typeface="+mn-cs"/>
              </a:rPr>
              <a:t>-a disproportionate concern about their weight or shape (for example, concerns about weight gain as a side effect of contraceptive medication)</a:t>
            </a:r>
          </a:p>
          <a:p>
            <a:r>
              <a:rPr lang="en-GB" sz="1200" kern="1200" dirty="0">
                <a:solidFill>
                  <a:schemeClr val="tx1"/>
                </a:solidFill>
                <a:effectLst/>
                <a:latin typeface="+mn-lt"/>
                <a:ea typeface="+mn-ea"/>
                <a:cs typeface="+mn-cs"/>
              </a:rPr>
              <a:t>-problems managing a chronic illness that affects diet, such as diabetes or coeliac disease</a:t>
            </a:r>
          </a:p>
          <a:p>
            <a:r>
              <a:rPr lang="en-GB" sz="1200" kern="1200" dirty="0">
                <a:solidFill>
                  <a:schemeClr val="tx1"/>
                </a:solidFill>
                <a:effectLst/>
                <a:latin typeface="+mn-lt"/>
                <a:ea typeface="+mn-ea"/>
                <a:cs typeface="+mn-cs"/>
              </a:rPr>
              <a:t>-menstrual or other endocrine disturbances, or unexplained gastrointestinal symptoms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Physical signs of:</a:t>
            </a:r>
          </a:p>
          <a:p>
            <a:r>
              <a:rPr lang="en-GB" sz="1200" kern="1200" dirty="0">
                <a:solidFill>
                  <a:schemeClr val="tx1"/>
                </a:solidFill>
                <a:effectLst/>
                <a:latin typeface="+mn-lt"/>
                <a:ea typeface="+mn-ea"/>
                <a:cs typeface="+mn-cs"/>
              </a:rPr>
              <a:t>-malnutrition, including poor circulation, dizziness, palpitations, fainting or pallor</a:t>
            </a:r>
          </a:p>
          <a:p>
            <a:r>
              <a:rPr lang="en-GB" sz="1200" kern="1200" dirty="0">
                <a:solidFill>
                  <a:schemeClr val="tx1"/>
                </a:solidFill>
                <a:effectLst/>
                <a:latin typeface="+mn-lt"/>
                <a:ea typeface="+mn-ea"/>
                <a:cs typeface="+mn-cs"/>
              </a:rPr>
              <a:t>-compensatory behaviours, including laxative or diet pill misuse, vomiting or excessive exercise</a:t>
            </a:r>
          </a:p>
          <a:p>
            <a:r>
              <a:rPr lang="en-GB" sz="1200" kern="1200" dirty="0">
                <a:solidFill>
                  <a:schemeClr val="tx1"/>
                </a:solidFill>
                <a:effectLst/>
                <a:latin typeface="+mn-lt"/>
                <a:ea typeface="+mn-ea"/>
                <a:cs typeface="+mn-cs"/>
              </a:rPr>
              <a:t>-Abdominal pain that is associated with vomiting or restrictions in diet, and that cannot be fully explained by a medical condition</a:t>
            </a:r>
          </a:p>
          <a:p>
            <a:r>
              <a:rPr lang="en-GB" sz="1200" kern="1200" dirty="0">
                <a:solidFill>
                  <a:schemeClr val="tx1"/>
                </a:solidFill>
                <a:effectLst/>
                <a:latin typeface="+mn-lt"/>
                <a:ea typeface="+mn-ea"/>
                <a:cs typeface="+mn-cs"/>
              </a:rPr>
              <a:t>-unexplained electrolyte imbalance or hypoglycaemia</a:t>
            </a:r>
          </a:p>
          <a:p>
            <a:r>
              <a:rPr lang="en-GB" sz="1200" kern="1200" dirty="0">
                <a:solidFill>
                  <a:schemeClr val="tx1"/>
                </a:solidFill>
                <a:effectLst/>
                <a:latin typeface="+mn-lt"/>
                <a:ea typeface="+mn-ea"/>
                <a:cs typeface="+mn-cs"/>
              </a:rPr>
              <a:t>-atypical dental wear (such as erosion)</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whether they take part in activities associated with a high risk of eating disorders (for example, professional sport, fashion, dance, or modelling).</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pPr marL="171450" indent="-171450">
              <a:buFontTx/>
              <a:buChar char="-"/>
            </a:pPr>
            <a:endParaRPr lang="en-GB" sz="1100" baseline="0" dirty="0"/>
          </a:p>
        </p:txBody>
      </p:sp>
      <p:sp>
        <p:nvSpPr>
          <p:cNvPr id="4" name="Slide Number Placeholder 3"/>
          <p:cNvSpPr>
            <a:spLocks noGrp="1"/>
          </p:cNvSpPr>
          <p:nvPr>
            <p:ph type="sldNum" sz="quarter" idx="10"/>
          </p:nvPr>
        </p:nvSpPr>
        <p:spPr/>
        <p:txBody>
          <a:bodyPr/>
          <a:lstStyle/>
          <a:p>
            <a:fld id="{2904C8DA-C8EC-4DEB-BA3D-79DF09F37131}" type="slidenum">
              <a:rPr lang="en-GB" smtClean="0"/>
              <a:t>4</a:t>
            </a:fld>
            <a:endParaRPr lang="en-GB" dirty="0"/>
          </a:p>
        </p:txBody>
      </p:sp>
    </p:spTree>
    <p:extLst>
      <p:ext uri="{BB962C8B-B14F-4D97-AF65-F5344CB8AC3E}">
        <p14:creationId xmlns:p14="http://schemas.microsoft.com/office/powerpoint/2010/main" val="4036485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2904C8DA-C8EC-4DEB-BA3D-79DF09F37131}" type="slidenum">
              <a:rPr lang="en-GB" smtClean="0"/>
              <a:t>5</a:t>
            </a:fld>
            <a:endParaRPr lang="en-GB" dirty="0"/>
          </a:p>
        </p:txBody>
      </p:sp>
    </p:spTree>
    <p:extLst>
      <p:ext uri="{BB962C8B-B14F-4D97-AF65-F5344CB8AC3E}">
        <p14:creationId xmlns:p14="http://schemas.microsoft.com/office/powerpoint/2010/main" val="725218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If onset is pre-pubertal, the sequence of pubertal events is delayed or does not occur (growth ceases; in girls the breasts do not develop and there is a primary amenorrhoea; in boys the genitals remain juvenile). </a:t>
            </a:r>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6</a:t>
            </a:fld>
            <a:endParaRPr lang="en-GB"/>
          </a:p>
        </p:txBody>
      </p:sp>
    </p:spTree>
    <p:extLst>
      <p:ext uri="{BB962C8B-B14F-4D97-AF65-F5344CB8AC3E}">
        <p14:creationId xmlns:p14="http://schemas.microsoft.com/office/powerpoint/2010/main" val="344526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7</a:t>
            </a:fld>
            <a:endParaRPr lang="en-GB"/>
          </a:p>
        </p:txBody>
      </p:sp>
    </p:spTree>
    <p:extLst>
      <p:ext uri="{BB962C8B-B14F-4D97-AF65-F5344CB8AC3E}">
        <p14:creationId xmlns:p14="http://schemas.microsoft.com/office/powerpoint/2010/main" val="3717981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8</a:t>
            </a:fld>
            <a:endParaRPr lang="en-GB"/>
          </a:p>
        </p:txBody>
      </p:sp>
    </p:spTree>
    <p:extLst>
      <p:ext uri="{BB962C8B-B14F-4D97-AF65-F5344CB8AC3E}">
        <p14:creationId xmlns:p14="http://schemas.microsoft.com/office/powerpoint/2010/main" val="1024930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4C8DA-C8EC-4DEB-BA3D-79DF09F37131}" type="slidenum">
              <a:rPr lang="en-GB" smtClean="0"/>
              <a:t>9</a:t>
            </a:fld>
            <a:endParaRPr lang="en-GB"/>
          </a:p>
        </p:txBody>
      </p:sp>
    </p:spTree>
    <p:extLst>
      <p:ext uri="{BB962C8B-B14F-4D97-AF65-F5344CB8AC3E}">
        <p14:creationId xmlns:p14="http://schemas.microsoft.com/office/powerpoint/2010/main" val="147042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1682351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4FFA349-2AD4-4BB6-972D-59A9423C7191}" type="datetimeFigureOut">
              <a:rPr lang="en-GB" smtClean="0"/>
              <a:t>13/11/2020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378946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1844020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70443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836248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78417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2709286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6015272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27067646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40112843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FA349-2AD4-4BB6-972D-59A9423C7191}"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38971285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FFA349-2AD4-4BB6-972D-59A9423C7191}"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369505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FFA349-2AD4-4BB6-972D-59A9423C7191}" type="datetimeFigureOut">
              <a:rPr lang="en-GB" smtClean="0"/>
              <a:t>13/11/2020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67373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FFA349-2AD4-4BB6-972D-59A9423C7191}" type="datetimeFigureOut">
              <a:rPr lang="en-GB" smtClean="0"/>
              <a:t>13/11/2020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29337622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FA349-2AD4-4BB6-972D-59A9423C7191}" type="datetimeFigureOut">
              <a:rPr lang="en-GB" smtClean="0"/>
              <a:t>13/11/2020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30955493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FA349-2AD4-4BB6-972D-59A9423C7191}"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14436824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FA349-2AD4-4BB6-972D-59A9423C7191}" type="datetimeFigureOut">
              <a:rPr lang="en-GB" smtClean="0"/>
              <a:t>13/11/2020</a:t>
            </a:fld>
            <a:endParaRPr lang="en-GB"/>
          </a:p>
        </p:txBody>
      </p:sp>
      <p:sp>
        <p:nvSpPr>
          <p:cNvPr id="6" name="Footer Placeholder 5"/>
          <p:cNvSpPr>
            <a:spLocks noGrp="1"/>
          </p:cNvSpPr>
          <p:nvPr>
            <p:ph type="ftr" sz="quarter" idx="11"/>
          </p:nvPr>
        </p:nvSpPr>
        <p:spPr>
          <a:xfrm>
            <a:off x="533400" y="6172200"/>
            <a:ext cx="5811724" cy="365125"/>
          </a:xfrm>
        </p:spPr>
        <p:txBody>
          <a:bodyPr/>
          <a:lstStyle/>
          <a:p>
            <a:endParaRPr lang="en-GB"/>
          </a:p>
        </p:txBody>
      </p:sp>
      <p:sp>
        <p:nvSpPr>
          <p:cNvPr id="7" name="Slide Number Placeholder 6"/>
          <p:cNvSpPr>
            <a:spLocks noGrp="1"/>
          </p:cNvSpPr>
          <p:nvPr>
            <p:ph type="sldNum" sz="quarter" idx="12"/>
          </p:nvPr>
        </p:nvSpPr>
        <p:spPr/>
        <p:txBody>
          <a:bodyPr/>
          <a:lstStyle/>
          <a:p>
            <a:fld id="{C15B9090-D7A7-4E13-BDE1-A358D65C800D}" type="slidenum">
              <a:rPr lang="en-GB" smtClean="0"/>
              <a:t>‹#›</a:t>
            </a:fld>
            <a:endParaRPr lang="en-GB"/>
          </a:p>
        </p:txBody>
      </p:sp>
    </p:spTree>
    <p:extLst>
      <p:ext uri="{BB962C8B-B14F-4D97-AF65-F5344CB8AC3E}">
        <p14:creationId xmlns:p14="http://schemas.microsoft.com/office/powerpoint/2010/main" val="245214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4FFA349-2AD4-4BB6-972D-59A9423C7191}" type="datetimeFigureOut">
              <a:rPr lang="en-GB" smtClean="0"/>
              <a:t>13/11/2020</a:t>
            </a:fld>
            <a:endParaRPr lang="en-GB"/>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15B9090-D7A7-4E13-BDE1-A358D65C800D}" type="slidenum">
              <a:rPr lang="en-GB" smtClean="0"/>
              <a:t>‹#›</a:t>
            </a:fld>
            <a:endParaRPr lang="en-GB"/>
          </a:p>
        </p:txBody>
      </p:sp>
    </p:spTree>
    <p:extLst>
      <p:ext uri="{BB962C8B-B14F-4D97-AF65-F5344CB8AC3E}">
        <p14:creationId xmlns:p14="http://schemas.microsoft.com/office/powerpoint/2010/main" val="3361703221"/>
      </p:ext>
    </p:extLst>
  </p:cSld>
  <p:clrMap bg1="dk1" tx1="lt1" bg2="dk2" tx2="lt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26" r:id="rId13"/>
    <p:sldLayoutId id="2147483927" r:id="rId14"/>
    <p:sldLayoutId id="2147483928" r:id="rId15"/>
    <p:sldLayoutId id="2147483929" r:id="rId16"/>
    <p:sldLayoutId id="2147483930" r:id="rId17"/>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norexiabulimiacare.org.uk/" TargetMode="External"/><Relationship Id="rId2" Type="http://schemas.openxmlformats.org/officeDocument/2006/relationships/hyperlink" Target="https://freedfromed.co.uk/"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uk/url?url=http://auburn-rose.com/interview-questions-to-ask/&amp;rct=j&amp;frm=1&amp;q=&amp;esrc=s&amp;sa=U&amp;ved=0ahUKEwiMhdb0sPzRAhVpLsAKHe1iBoc4PBDBbggiMAY&amp;usg=AFQjCNG2rNF5JsGn-Kx0Gwh8k60V9lSIVw"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063" y="836712"/>
            <a:ext cx="7772400" cy="2448273"/>
          </a:xfrm>
        </p:spPr>
        <p:txBody>
          <a:bodyPr>
            <a:normAutofit/>
          </a:bodyPr>
          <a:lstStyle/>
          <a:p>
            <a:r>
              <a:rPr lang="en-GB" sz="3600" b="1" dirty="0"/>
              <a:t>SOLENT WEST CAMHS EATING DISORDER SERVICE</a:t>
            </a:r>
          </a:p>
        </p:txBody>
      </p:sp>
      <p:sp>
        <p:nvSpPr>
          <p:cNvPr id="3" name="Subtitle 2"/>
          <p:cNvSpPr>
            <a:spLocks noGrp="1"/>
          </p:cNvSpPr>
          <p:nvPr>
            <p:ph type="subTitle" idx="1"/>
          </p:nvPr>
        </p:nvSpPr>
        <p:spPr>
          <a:xfrm>
            <a:off x="617628" y="3697916"/>
            <a:ext cx="8092259" cy="1224135"/>
          </a:xfrm>
        </p:spPr>
        <p:txBody>
          <a:bodyPr>
            <a:normAutofit fontScale="85000" lnSpcReduction="10000"/>
          </a:bodyPr>
          <a:lstStyle/>
          <a:p>
            <a:r>
              <a:rPr lang="en-GB" b="1" dirty="0"/>
              <a:t>Ann Manley and Laura Rayner (Specialist Eating Disorder Nursing Team)</a:t>
            </a:r>
          </a:p>
          <a:p>
            <a:r>
              <a:rPr lang="en-GB" b="1" dirty="0"/>
              <a:t>REMINDS PRESENTATION </a:t>
            </a:r>
          </a:p>
          <a:p>
            <a:r>
              <a:rPr lang="en-GB" b="1" dirty="0"/>
              <a:t>Friday 13th November 2020</a:t>
            </a:r>
          </a:p>
        </p:txBody>
      </p:sp>
      <p:pic>
        <p:nvPicPr>
          <p:cNvPr id="4" name="Picture 2" descr="Solent NHS Trust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23780"/>
            <a:ext cx="3843787"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96762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71F21A-FCE9-4CBE-9095-4AA45C44E77A}"/>
              </a:ext>
            </a:extLst>
          </p:cNvPr>
          <p:cNvSpPr>
            <a:spLocks noGrp="1"/>
          </p:cNvSpPr>
          <p:nvPr>
            <p:ph type="title"/>
          </p:nvPr>
        </p:nvSpPr>
        <p:spPr>
          <a:xfrm>
            <a:off x="1294566" y="536848"/>
            <a:ext cx="6554867" cy="1524000"/>
          </a:xfrm>
        </p:spPr>
        <p:txBody>
          <a:bodyPr>
            <a:normAutofit fontScale="90000"/>
          </a:bodyPr>
          <a:lstStyle/>
          <a:p>
            <a:pPr algn="ctr"/>
            <a:br>
              <a:rPr lang="en-GB" dirty="0"/>
            </a:br>
            <a:r>
              <a:rPr lang="en-GB" b="1" dirty="0"/>
              <a:t>Avoidant/ Restrictive Food Intake Disorder (ARFID)</a:t>
            </a:r>
            <a:br>
              <a:rPr lang="en-GB" dirty="0"/>
            </a:br>
            <a:endParaRPr lang="en-GB" dirty="0"/>
          </a:p>
        </p:txBody>
      </p:sp>
      <p:sp>
        <p:nvSpPr>
          <p:cNvPr id="2" name="Content Placeholder 1">
            <a:extLst>
              <a:ext uri="{FF2B5EF4-FFF2-40B4-BE49-F238E27FC236}">
                <a16:creationId xmlns:a16="http://schemas.microsoft.com/office/drawing/2014/main" id="{3F8F332C-03B5-46F1-9B58-F96157B8FCFB}"/>
              </a:ext>
            </a:extLst>
          </p:cNvPr>
          <p:cNvSpPr>
            <a:spLocks noGrp="1"/>
          </p:cNvSpPr>
          <p:nvPr>
            <p:ph idx="1"/>
          </p:nvPr>
        </p:nvSpPr>
        <p:spPr>
          <a:xfrm>
            <a:off x="755576" y="2060848"/>
            <a:ext cx="7920880" cy="4260304"/>
          </a:xfrm>
        </p:spPr>
        <p:txBody>
          <a:bodyPr>
            <a:normAutofit fontScale="77500" lnSpcReduction="20000"/>
          </a:bodyPr>
          <a:lstStyle/>
          <a:p>
            <a:r>
              <a:rPr lang="en-GB" dirty="0"/>
              <a:t>Avoidant-restrictive food intake disorder (ARFID) is characterised by avoidance or restriction of food intake that results in: </a:t>
            </a:r>
          </a:p>
          <a:p>
            <a:r>
              <a:rPr lang="en-GB" dirty="0"/>
              <a:t>1) the intake of an insufficient quantity or variety of food to meet adequate energy or nutritional requirements that has resulted in significant weight loss, clinically significant nutritional deficiencies, dependence on oral nutritional supplements or tube feeding, or has otherwise negatively affected the physical health of the individual; or </a:t>
            </a:r>
          </a:p>
          <a:p>
            <a:r>
              <a:rPr lang="en-GB" dirty="0"/>
              <a:t>2) significant impairment in personal, family, social, educational, occupational or other important areas of functioning (</a:t>
            </a:r>
            <a:r>
              <a:rPr lang="en-GB" dirty="0" err="1"/>
              <a:t>e.g.,due</a:t>
            </a:r>
            <a:r>
              <a:rPr lang="en-GB" dirty="0"/>
              <a:t> to avoidance or distress related to participating in social experiences involving eating). </a:t>
            </a:r>
          </a:p>
          <a:p>
            <a:r>
              <a:rPr lang="en-GB" dirty="0"/>
              <a:t>The pattern of eating behaviour is not motivated by preoccupation with body weight or shape. Restricted food intake and its effects on weight, other aspects of health, or functioning is not due to unavailability of food, not a manifestation of another medical condition (e.g. food allergies, hyperthyroidism) or mental disorder, and are not due to the effect of a substance or medication on the central nervous system including withdrawal effects.</a:t>
            </a:r>
          </a:p>
          <a:p>
            <a:endParaRPr lang="en-GB" dirty="0"/>
          </a:p>
        </p:txBody>
      </p:sp>
      <p:sp>
        <p:nvSpPr>
          <p:cNvPr id="4" name="Rectangle 3">
            <a:extLst>
              <a:ext uri="{FF2B5EF4-FFF2-40B4-BE49-F238E27FC236}">
                <a16:creationId xmlns:a16="http://schemas.microsoft.com/office/drawing/2014/main" id="{38E66A13-3BE7-4B13-ACBA-75B0F7E2771B}"/>
              </a:ext>
            </a:extLst>
          </p:cNvPr>
          <p:cNvSpPr/>
          <p:nvPr/>
        </p:nvSpPr>
        <p:spPr>
          <a:xfrm>
            <a:off x="683568" y="6029740"/>
            <a:ext cx="5256584" cy="261610"/>
          </a:xfrm>
          <a:prstGeom prst="rect">
            <a:avLst/>
          </a:prstGeom>
        </p:spPr>
        <p:txBody>
          <a:bodyPr wrap="square">
            <a:spAutoFit/>
          </a:bodyPr>
          <a:lstStyle/>
          <a:p>
            <a:r>
              <a:rPr lang="en-GB" sz="1100" dirty="0"/>
              <a:t>The ICD 11- definition of eating or feeding disorders</a:t>
            </a:r>
          </a:p>
        </p:txBody>
      </p:sp>
    </p:spTree>
    <p:extLst>
      <p:ext uri="{BB962C8B-B14F-4D97-AF65-F5344CB8AC3E}">
        <p14:creationId xmlns:p14="http://schemas.microsoft.com/office/powerpoint/2010/main" val="24302872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BC29E1-9914-459A-9B68-D2C37F6C6155}"/>
              </a:ext>
            </a:extLst>
          </p:cNvPr>
          <p:cNvSpPr>
            <a:spLocks noGrp="1"/>
          </p:cNvSpPr>
          <p:nvPr>
            <p:ph type="title"/>
          </p:nvPr>
        </p:nvSpPr>
        <p:spPr>
          <a:xfrm>
            <a:off x="1294566" y="555514"/>
            <a:ext cx="6554867" cy="1524000"/>
          </a:xfrm>
        </p:spPr>
        <p:txBody>
          <a:bodyPr/>
          <a:lstStyle/>
          <a:p>
            <a:pPr algn="ctr"/>
            <a:r>
              <a:rPr lang="en-GB" dirty="0"/>
              <a:t>How did we get here ?</a:t>
            </a:r>
          </a:p>
        </p:txBody>
      </p:sp>
      <p:sp>
        <p:nvSpPr>
          <p:cNvPr id="2" name="Content Placeholder 1">
            <a:extLst>
              <a:ext uri="{FF2B5EF4-FFF2-40B4-BE49-F238E27FC236}">
                <a16:creationId xmlns:a16="http://schemas.microsoft.com/office/drawing/2014/main" id="{0EE7BBAE-EDEE-47DC-BFD9-20F013B2484E}"/>
              </a:ext>
            </a:extLst>
          </p:cNvPr>
          <p:cNvSpPr>
            <a:spLocks noGrp="1"/>
          </p:cNvSpPr>
          <p:nvPr>
            <p:ph idx="1"/>
          </p:nvPr>
        </p:nvSpPr>
        <p:spPr>
          <a:xfrm>
            <a:off x="683568" y="1916832"/>
            <a:ext cx="7920880" cy="3767670"/>
          </a:xfrm>
        </p:spPr>
        <p:txBody>
          <a:bodyPr>
            <a:normAutofit/>
          </a:bodyPr>
          <a:lstStyle/>
          <a:p>
            <a:r>
              <a:rPr lang="en-GB" dirty="0"/>
              <a:t>2014 Coalition Government pledge £150 million to go to  children’s mental health with Eating Disorders as a priority. Aim of improving access and early intervention, reducing waiting times, standardising care across UK</a:t>
            </a:r>
          </a:p>
          <a:p>
            <a:r>
              <a:rPr lang="en-GB" dirty="0"/>
              <a:t>2015 </a:t>
            </a:r>
            <a:r>
              <a:rPr lang="en-GB" dirty="0" err="1"/>
              <a:t>DoH</a:t>
            </a:r>
            <a:r>
              <a:rPr lang="en-GB" dirty="0"/>
              <a:t> “Future in Mind” document to establish access and waiting times standards for Eating Disorders.</a:t>
            </a:r>
          </a:p>
          <a:p>
            <a:r>
              <a:rPr lang="en-GB" dirty="0"/>
              <a:t>Jobs created for dietician, OT and psychologist in our team.</a:t>
            </a:r>
          </a:p>
          <a:p>
            <a:r>
              <a:rPr lang="en-GB" dirty="0"/>
              <a:t>NICE guidelines updated May 2017</a:t>
            </a:r>
          </a:p>
          <a:p>
            <a:endParaRPr lang="en-GB" dirty="0"/>
          </a:p>
        </p:txBody>
      </p:sp>
    </p:spTree>
    <p:extLst>
      <p:ext uri="{BB962C8B-B14F-4D97-AF65-F5344CB8AC3E}">
        <p14:creationId xmlns:p14="http://schemas.microsoft.com/office/powerpoint/2010/main" val="651138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92B891-C005-4AAD-9E63-8599800CA377}"/>
              </a:ext>
            </a:extLst>
          </p:cNvPr>
          <p:cNvSpPr>
            <a:spLocks noGrp="1"/>
          </p:cNvSpPr>
          <p:nvPr>
            <p:ph type="title"/>
          </p:nvPr>
        </p:nvSpPr>
        <p:spPr>
          <a:xfrm>
            <a:off x="683568" y="260648"/>
            <a:ext cx="7272808" cy="1008112"/>
          </a:xfrm>
        </p:spPr>
        <p:txBody>
          <a:bodyPr/>
          <a:lstStyle/>
          <a:p>
            <a:pPr algn="ctr"/>
            <a:r>
              <a:rPr lang="en-GB" b="1" dirty="0"/>
              <a:t>Primary Health Care Pathway</a:t>
            </a:r>
          </a:p>
        </p:txBody>
      </p:sp>
      <p:pic>
        <p:nvPicPr>
          <p:cNvPr id="4" name="Picture 2">
            <a:extLst>
              <a:ext uri="{FF2B5EF4-FFF2-40B4-BE49-F238E27FC236}">
                <a16:creationId xmlns:a16="http://schemas.microsoft.com/office/drawing/2014/main" id="{8A31777E-AAA4-4A7C-90D4-1DFB7F2BC5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331640" y="1268760"/>
            <a:ext cx="6624736" cy="513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7260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7413" y="188640"/>
            <a:ext cx="6554867" cy="1524000"/>
          </a:xfrm>
        </p:spPr>
        <p:txBody>
          <a:bodyPr>
            <a:normAutofit/>
          </a:bodyPr>
          <a:lstStyle/>
          <a:p>
            <a:pPr algn="ctr"/>
            <a:r>
              <a:rPr lang="en-GB" dirty="0"/>
              <a:t>Referral to CAMHS for an Eating Disorder</a:t>
            </a:r>
          </a:p>
        </p:txBody>
      </p:sp>
      <p:sp>
        <p:nvSpPr>
          <p:cNvPr id="2" name="Content Placeholder 1"/>
          <p:cNvSpPr>
            <a:spLocks noGrp="1"/>
          </p:cNvSpPr>
          <p:nvPr>
            <p:ph idx="1"/>
          </p:nvPr>
        </p:nvSpPr>
        <p:spPr>
          <a:xfrm>
            <a:off x="560403" y="1712640"/>
            <a:ext cx="8136903" cy="4824536"/>
          </a:xfrm>
        </p:spPr>
        <p:txBody>
          <a:bodyPr>
            <a:normAutofit lnSpcReduction="10000"/>
          </a:bodyPr>
          <a:lstStyle/>
          <a:p>
            <a:r>
              <a:rPr lang="en-GB" dirty="0"/>
              <a:t>If an eating disorder is suspected then we advise that the young person is seen by their General Practitioner for a </a:t>
            </a:r>
            <a:r>
              <a:rPr lang="en-GB" b="1" dirty="0"/>
              <a:t>physical health assessment .</a:t>
            </a:r>
          </a:p>
          <a:p>
            <a:r>
              <a:rPr lang="en-GB" b="1" dirty="0"/>
              <a:t>Essential information required on referral into CAMHS if an eating disorder is suspected:</a:t>
            </a:r>
          </a:p>
          <a:p>
            <a:pPr lvl="1"/>
            <a:r>
              <a:rPr lang="en-GB" dirty="0"/>
              <a:t>Current </a:t>
            </a:r>
            <a:r>
              <a:rPr lang="en-GB" b="1" dirty="0"/>
              <a:t>weight and height </a:t>
            </a:r>
            <a:r>
              <a:rPr lang="en-GB" dirty="0"/>
              <a:t>to assess a young person’s %medianBMI.</a:t>
            </a:r>
          </a:p>
          <a:p>
            <a:pPr lvl="1"/>
            <a:r>
              <a:rPr lang="en-GB" b="1" dirty="0"/>
              <a:t>Duration and rapidity </a:t>
            </a:r>
            <a:r>
              <a:rPr lang="en-GB" dirty="0"/>
              <a:t>of weight loss (if known)</a:t>
            </a:r>
          </a:p>
          <a:p>
            <a:pPr lvl="1"/>
            <a:r>
              <a:rPr lang="en-GB" b="1" dirty="0"/>
              <a:t>Physical health observations </a:t>
            </a:r>
            <a:r>
              <a:rPr lang="en-GB" dirty="0"/>
              <a:t>– blood pressure, heart rate and blood tests </a:t>
            </a:r>
          </a:p>
          <a:p>
            <a:pPr lvl="1"/>
            <a:r>
              <a:rPr lang="en-GB" b="1" dirty="0"/>
              <a:t>Menstrual history </a:t>
            </a:r>
          </a:p>
          <a:p>
            <a:pPr lvl="1"/>
            <a:r>
              <a:rPr lang="en-GB" b="1" dirty="0"/>
              <a:t>Eating patterns </a:t>
            </a:r>
            <a:r>
              <a:rPr lang="en-GB" dirty="0"/>
              <a:t>(diet, regularity and amount)</a:t>
            </a:r>
          </a:p>
          <a:p>
            <a:pPr lvl="1"/>
            <a:r>
              <a:rPr lang="en-GB" dirty="0"/>
              <a:t>Other </a:t>
            </a:r>
            <a:r>
              <a:rPr lang="en-GB" b="1" dirty="0"/>
              <a:t>psychological symptoms </a:t>
            </a:r>
            <a:r>
              <a:rPr lang="en-GB" dirty="0"/>
              <a:t>including mood, mental state or suicidal ideation and self-harming behaviours. </a:t>
            </a:r>
          </a:p>
          <a:p>
            <a:pPr lvl="1"/>
            <a:endParaRPr lang="en-GB" dirty="0"/>
          </a:p>
          <a:p>
            <a:endParaRPr lang="en-GB" dirty="0"/>
          </a:p>
        </p:txBody>
      </p:sp>
    </p:spTree>
    <p:extLst>
      <p:ext uri="{BB962C8B-B14F-4D97-AF65-F5344CB8AC3E}">
        <p14:creationId xmlns:p14="http://schemas.microsoft.com/office/powerpoint/2010/main" val="1724308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8328"/>
            <a:ext cx="8229600" cy="1002440"/>
          </a:xfrm>
        </p:spPr>
        <p:txBody>
          <a:bodyPr>
            <a:normAutofit/>
          </a:bodyPr>
          <a:lstStyle/>
          <a:p>
            <a:r>
              <a:rPr lang="en-GB" b="1" dirty="0"/>
              <a:t>Eating Disorder Referral Criteria</a:t>
            </a:r>
          </a:p>
        </p:txBody>
      </p:sp>
      <p:sp>
        <p:nvSpPr>
          <p:cNvPr id="2" name="Content Placeholder 1"/>
          <p:cNvSpPr>
            <a:spLocks noGrp="1"/>
          </p:cNvSpPr>
          <p:nvPr>
            <p:ph idx="1"/>
          </p:nvPr>
        </p:nvSpPr>
        <p:spPr>
          <a:xfrm>
            <a:off x="513072" y="2204864"/>
            <a:ext cx="8352928" cy="4818864"/>
          </a:xfrm>
        </p:spPr>
        <p:txBody>
          <a:bodyPr>
            <a:normAutofit fontScale="70000" lnSpcReduction="20000"/>
          </a:bodyPr>
          <a:lstStyle/>
          <a:p>
            <a:pPr lvl="1"/>
            <a:r>
              <a:rPr lang="en-GB" sz="2400" b="1" dirty="0"/>
              <a:t>Significant weight loss:</a:t>
            </a:r>
          </a:p>
          <a:p>
            <a:pPr marL="301943" lvl="1" indent="0">
              <a:buNone/>
            </a:pPr>
            <a:r>
              <a:rPr lang="en-GB" sz="2400" dirty="0"/>
              <a:t>	Considered an alert or high risk – if there is a rapid weight loss (0.5kg- 1kg        weight loss per week)</a:t>
            </a:r>
          </a:p>
          <a:p>
            <a:pPr lvl="1"/>
            <a:r>
              <a:rPr lang="en-GB" sz="2400" b="1" dirty="0"/>
              <a:t>Low weight:</a:t>
            </a:r>
          </a:p>
          <a:p>
            <a:pPr marL="627063" lvl="2" indent="0">
              <a:buNone/>
            </a:pPr>
            <a:r>
              <a:rPr lang="en-GB" sz="2400" b="1" dirty="0"/>
              <a:t>	</a:t>
            </a:r>
            <a:r>
              <a:rPr lang="en-GB" sz="2400" dirty="0"/>
              <a:t>Considered urgent – if weight for height is 80% or less</a:t>
            </a:r>
          </a:p>
          <a:p>
            <a:pPr lvl="1"/>
            <a:r>
              <a:rPr lang="en-GB" sz="2400" b="1" dirty="0"/>
              <a:t>Deterioration in physical state:</a:t>
            </a:r>
            <a:endParaRPr lang="en-GB" sz="2400" dirty="0"/>
          </a:p>
          <a:p>
            <a:pPr marL="301943" lvl="1" indent="0">
              <a:buNone/>
            </a:pPr>
            <a:r>
              <a:rPr lang="en-GB" sz="2400" dirty="0"/>
              <a:t>	Considered urgent - if low blood pressure, low heart rate, low 	temperature, dehydrated and feeling dizzy</a:t>
            </a:r>
          </a:p>
          <a:p>
            <a:pPr lvl="1"/>
            <a:r>
              <a:rPr lang="en-GB" sz="2400" b="1" dirty="0"/>
              <a:t>Reduction of food intake and purging behaviour:</a:t>
            </a:r>
          </a:p>
          <a:p>
            <a:pPr marL="301943" lvl="1" indent="0">
              <a:buNone/>
            </a:pPr>
            <a:r>
              <a:rPr lang="en-GB" sz="2400" dirty="0"/>
              <a:t>	Considered urgent if total food refusal or excessive purging behaviours.</a:t>
            </a:r>
          </a:p>
          <a:p>
            <a:pPr lvl="1"/>
            <a:r>
              <a:rPr lang="en-GB" sz="2400" b="1" dirty="0"/>
              <a:t>Preoccupation with food, weight, body image distortion and body image</a:t>
            </a:r>
          </a:p>
          <a:p>
            <a:pPr lvl="1"/>
            <a:r>
              <a:rPr lang="en-GB" sz="2400" b="1" dirty="0"/>
              <a:t>Comorbid Mental Health difficulties: </a:t>
            </a:r>
            <a:r>
              <a:rPr lang="en-GB" sz="2400" dirty="0"/>
              <a:t>depression, suicidal ideation and drug and alcohol misuse</a:t>
            </a:r>
          </a:p>
          <a:p>
            <a:pPr lvl="1"/>
            <a:r>
              <a:rPr lang="en-GB" sz="2400" b="1" dirty="0"/>
              <a:t>Families struggling to manage current eating difficulties</a:t>
            </a:r>
          </a:p>
          <a:p>
            <a:pPr marL="301943" lvl="1" indent="0">
              <a:buNone/>
            </a:pPr>
            <a:endParaRPr lang="en-GB" dirty="0"/>
          </a:p>
          <a:p>
            <a:pPr marL="627063" lvl="2" indent="0">
              <a:buNone/>
            </a:pPr>
            <a:endParaRPr lang="en-GB" dirty="0"/>
          </a:p>
          <a:p>
            <a:pPr marL="627063" lvl="2" indent="0">
              <a:buNone/>
            </a:pPr>
            <a:endParaRPr lang="en-GB" dirty="0"/>
          </a:p>
          <a:p>
            <a:pPr marL="627063" lvl="2" indent="0">
              <a:buNone/>
            </a:pPr>
            <a:endParaRPr lang="en-GB" dirty="0"/>
          </a:p>
          <a:p>
            <a:pPr marL="627063" lvl="2" indent="0">
              <a:buNone/>
            </a:pPr>
            <a:endParaRPr lang="en-GB" dirty="0"/>
          </a:p>
        </p:txBody>
      </p:sp>
    </p:spTree>
    <p:extLst>
      <p:ext uri="{BB962C8B-B14F-4D97-AF65-F5344CB8AC3E}">
        <p14:creationId xmlns:p14="http://schemas.microsoft.com/office/powerpoint/2010/main" val="19279171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10900" y="233694"/>
            <a:ext cx="4706749" cy="369332"/>
          </a:xfrm>
          <a:prstGeom prst="rect">
            <a:avLst/>
          </a:prstGeom>
          <a:solidFill>
            <a:schemeClr val="accent1">
              <a:lumMod val="60000"/>
              <a:lumOff val="40000"/>
            </a:schemeClr>
          </a:solidFill>
        </p:spPr>
        <p:txBody>
          <a:bodyPr wrap="square">
            <a:spAutoFit/>
          </a:bodyPr>
          <a:lstStyle/>
          <a:p>
            <a:pPr algn="ctr"/>
            <a:r>
              <a:rPr lang="en-GB" dirty="0"/>
              <a:t>IDENTIFICATION OF EATING DISORDER</a:t>
            </a:r>
          </a:p>
        </p:txBody>
      </p:sp>
      <p:sp>
        <p:nvSpPr>
          <p:cNvPr id="4" name="Rectangle 3"/>
          <p:cNvSpPr/>
          <p:nvPr/>
        </p:nvSpPr>
        <p:spPr>
          <a:xfrm>
            <a:off x="1930878" y="932449"/>
            <a:ext cx="5786295" cy="646331"/>
          </a:xfrm>
          <a:prstGeom prst="rect">
            <a:avLst/>
          </a:prstGeom>
          <a:solidFill>
            <a:schemeClr val="accent1">
              <a:lumMod val="60000"/>
              <a:lumOff val="40000"/>
            </a:schemeClr>
          </a:solidFill>
        </p:spPr>
        <p:txBody>
          <a:bodyPr wrap="square">
            <a:spAutoFit/>
          </a:bodyPr>
          <a:lstStyle/>
          <a:p>
            <a:pPr algn="ctr"/>
            <a:r>
              <a:rPr lang="en-GB" dirty="0"/>
              <a:t>REFERRAL RECEIVED INTO SPA VIA TELEPHONE, </a:t>
            </a:r>
          </a:p>
          <a:p>
            <a:pPr algn="ctr"/>
            <a:r>
              <a:rPr lang="en-GB" dirty="0"/>
              <a:t>POST, EMAIL FROM GP/SCHOOLS  or self referral)</a:t>
            </a:r>
          </a:p>
        </p:txBody>
      </p:sp>
      <p:sp>
        <p:nvSpPr>
          <p:cNvPr id="5" name="Rectangle 4"/>
          <p:cNvSpPr/>
          <p:nvPr/>
        </p:nvSpPr>
        <p:spPr>
          <a:xfrm>
            <a:off x="2865472" y="1924943"/>
            <a:ext cx="3701202" cy="800219"/>
          </a:xfrm>
          <a:prstGeom prst="rect">
            <a:avLst/>
          </a:prstGeom>
          <a:solidFill>
            <a:schemeClr val="accent1">
              <a:lumMod val="60000"/>
              <a:lumOff val="40000"/>
            </a:schemeClr>
          </a:solidFill>
        </p:spPr>
        <p:txBody>
          <a:bodyPr wrap="square">
            <a:spAutoFit/>
          </a:bodyPr>
          <a:lstStyle/>
          <a:p>
            <a:pPr algn="ctr"/>
            <a:r>
              <a:rPr lang="en-GB" dirty="0"/>
              <a:t>DAILY TRIAGE BY CLINICIAN</a:t>
            </a:r>
          </a:p>
          <a:p>
            <a:pPr algn="ctr"/>
            <a:r>
              <a:rPr lang="en-GB" sz="1400" dirty="0"/>
              <a:t>RISK ASSESSMENT AND CHECKLIST</a:t>
            </a:r>
          </a:p>
          <a:p>
            <a:pPr algn="ctr"/>
            <a:r>
              <a:rPr lang="en-GB" sz="1400" dirty="0"/>
              <a:t>To phone GP/ family for more </a:t>
            </a:r>
            <a:r>
              <a:rPr lang="en-GB" sz="1400" dirty="0" err="1"/>
              <a:t>infomation</a:t>
            </a:r>
            <a:endParaRPr lang="en-GB" sz="1400" dirty="0"/>
          </a:p>
        </p:txBody>
      </p:sp>
      <p:sp>
        <p:nvSpPr>
          <p:cNvPr id="6" name="Text Box 3"/>
          <p:cNvSpPr txBox="1">
            <a:spLocks noChangeArrowheads="1"/>
          </p:cNvSpPr>
          <p:nvPr/>
        </p:nvSpPr>
        <p:spPr bwMode="auto">
          <a:xfrm>
            <a:off x="3562537" y="3095384"/>
            <a:ext cx="2161609" cy="821059"/>
          </a:xfrm>
          <a:prstGeom prst="rect">
            <a:avLst/>
          </a:prstGeom>
          <a:solidFill>
            <a:schemeClr val="accent1">
              <a:lumMod val="60000"/>
              <a:lumOff val="40000"/>
            </a:schemeClr>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400" dirty="0">
                <a:latin typeface="Calibri"/>
                <a:ea typeface="Calibri"/>
                <a:cs typeface="Times New Roman"/>
              </a:rPr>
              <a:t>SPA contact team members from ED  service and forward referral </a:t>
            </a:r>
            <a:endParaRPr lang="en-GB" sz="1400" dirty="0">
              <a:effectLst/>
              <a:latin typeface="Calibri"/>
              <a:ea typeface="Calibri"/>
              <a:cs typeface="Times New Roman"/>
            </a:endParaRPr>
          </a:p>
        </p:txBody>
      </p:sp>
      <p:sp>
        <p:nvSpPr>
          <p:cNvPr id="7" name="Text Box 4"/>
          <p:cNvSpPr txBox="1">
            <a:spLocks noChangeArrowheads="1"/>
          </p:cNvSpPr>
          <p:nvPr/>
        </p:nvSpPr>
        <p:spPr bwMode="auto">
          <a:xfrm>
            <a:off x="169550" y="3916443"/>
            <a:ext cx="2279650" cy="2490169"/>
          </a:xfrm>
          <a:prstGeom prst="rect">
            <a:avLst/>
          </a:prstGeom>
          <a:no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100" b="1" dirty="0">
                <a:effectLst/>
                <a:latin typeface="Calibri"/>
                <a:ea typeface="Calibri"/>
                <a:cs typeface="Times New Roman"/>
              </a:rPr>
              <a:t>EMERGENCY</a:t>
            </a:r>
          </a:p>
          <a:p>
            <a:pPr>
              <a:lnSpc>
                <a:spcPct val="115000"/>
              </a:lnSpc>
              <a:spcAft>
                <a:spcPts val="1000"/>
              </a:spcAft>
            </a:pPr>
            <a:r>
              <a:rPr lang="en-GB" sz="1100" dirty="0">
                <a:effectLst/>
                <a:latin typeface="Calibri"/>
                <a:ea typeface="Calibri"/>
                <a:cs typeface="Times New Roman"/>
              </a:rPr>
              <a:t>Contact family and see </a:t>
            </a:r>
            <a:r>
              <a:rPr lang="en-GB" sz="1100" b="1" dirty="0">
                <a:effectLst/>
                <a:latin typeface="Calibri"/>
                <a:ea typeface="Calibri"/>
                <a:cs typeface="Times New Roman"/>
              </a:rPr>
              <a:t>within </a:t>
            </a:r>
            <a:r>
              <a:rPr lang="en-GB" sz="1100" b="1" dirty="0">
                <a:latin typeface="Calibri"/>
                <a:ea typeface="Calibri"/>
                <a:cs typeface="Times New Roman"/>
              </a:rPr>
              <a:t>24-48</a:t>
            </a:r>
            <a:r>
              <a:rPr lang="en-GB" sz="1100" b="1" dirty="0">
                <a:effectLst/>
                <a:latin typeface="Calibri"/>
                <a:ea typeface="Calibri"/>
                <a:cs typeface="Times New Roman"/>
              </a:rPr>
              <a:t> hours</a:t>
            </a:r>
            <a:r>
              <a:rPr lang="en-GB" sz="1100" dirty="0">
                <a:effectLst/>
                <a:latin typeface="Calibri"/>
                <a:ea typeface="Calibri"/>
                <a:cs typeface="Times New Roman"/>
              </a:rPr>
              <a:t> or contact colleagues in paediatric </a:t>
            </a:r>
            <a:r>
              <a:rPr lang="en-GB" sz="1100" dirty="0" err="1">
                <a:effectLst/>
                <a:latin typeface="Calibri"/>
                <a:ea typeface="Calibri"/>
                <a:cs typeface="Times New Roman"/>
              </a:rPr>
              <a:t>dept</a:t>
            </a:r>
            <a:r>
              <a:rPr lang="en-GB" sz="1100" dirty="0">
                <a:effectLst/>
                <a:latin typeface="Calibri"/>
                <a:ea typeface="Calibri"/>
                <a:cs typeface="Times New Roman"/>
              </a:rPr>
              <a:t> – </a:t>
            </a:r>
            <a:r>
              <a:rPr lang="en-GB" sz="1100" dirty="0">
                <a:latin typeface="Calibri"/>
                <a:ea typeface="Calibri"/>
                <a:cs typeface="Times New Roman"/>
              </a:rPr>
              <a:t>USH</a:t>
            </a:r>
            <a:r>
              <a:rPr lang="en-GB" sz="1100" dirty="0">
                <a:effectLst/>
                <a:latin typeface="Calibri"/>
                <a:ea typeface="Calibri"/>
                <a:cs typeface="Times New Roman"/>
              </a:rPr>
              <a:t> for consultation and/or </a:t>
            </a:r>
            <a:r>
              <a:rPr lang="en-GB" sz="1100" dirty="0">
                <a:latin typeface="Calibri"/>
                <a:ea typeface="Calibri"/>
                <a:cs typeface="Times New Roman"/>
              </a:rPr>
              <a:t>joint </a:t>
            </a:r>
            <a:r>
              <a:rPr lang="en-GB" sz="1100" dirty="0">
                <a:effectLst/>
                <a:latin typeface="Calibri"/>
                <a:ea typeface="Calibri"/>
                <a:cs typeface="Times New Roman"/>
              </a:rPr>
              <a:t>assessment by paediatrics/mental health at P.A.U. via Mental Health Liaison Team. If not admitted then feedback to CAMHS.</a:t>
            </a:r>
          </a:p>
          <a:p>
            <a:pPr>
              <a:lnSpc>
                <a:spcPct val="115000"/>
              </a:lnSpc>
              <a:spcAft>
                <a:spcPts val="1000"/>
              </a:spcAft>
            </a:pPr>
            <a:r>
              <a:rPr lang="en-GB" sz="1100" dirty="0">
                <a:latin typeface="Calibri"/>
                <a:ea typeface="Calibri"/>
                <a:cs typeface="Times New Roman"/>
              </a:rPr>
              <a:t>Out of hours/weekend CAMHS support on discharge if possible</a:t>
            </a:r>
            <a:endParaRPr lang="en-GB" sz="1100" dirty="0">
              <a:effectLst/>
              <a:latin typeface="Calibri"/>
              <a:ea typeface="Calibri"/>
              <a:cs typeface="Times New Roman"/>
            </a:endParaRPr>
          </a:p>
        </p:txBody>
      </p:sp>
      <p:sp>
        <p:nvSpPr>
          <p:cNvPr id="8" name="Text Box 5"/>
          <p:cNvSpPr txBox="1">
            <a:spLocks noChangeArrowheads="1"/>
          </p:cNvSpPr>
          <p:nvPr/>
        </p:nvSpPr>
        <p:spPr bwMode="auto">
          <a:xfrm>
            <a:off x="3426288" y="5396098"/>
            <a:ext cx="2279650" cy="1193917"/>
          </a:xfrm>
          <a:prstGeom prst="rect">
            <a:avLst/>
          </a:prstGeom>
          <a:solidFill>
            <a:srgbClr val="FFC000"/>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100" b="1" dirty="0">
                <a:effectLst/>
                <a:latin typeface="Calibri"/>
                <a:ea typeface="Calibri"/>
                <a:cs typeface="Times New Roman"/>
              </a:rPr>
              <a:t>URGENT</a:t>
            </a:r>
          </a:p>
          <a:p>
            <a:pPr>
              <a:lnSpc>
                <a:spcPct val="115000"/>
              </a:lnSpc>
              <a:spcAft>
                <a:spcPts val="1000"/>
              </a:spcAft>
            </a:pPr>
            <a:r>
              <a:rPr lang="en-GB" sz="1100" dirty="0">
                <a:effectLst/>
                <a:latin typeface="Calibri"/>
                <a:ea typeface="Calibri"/>
                <a:cs typeface="Times New Roman"/>
              </a:rPr>
              <a:t>Allocate to clinicians for assessment </a:t>
            </a:r>
            <a:r>
              <a:rPr lang="en-GB" sz="1100" b="1" dirty="0">
                <a:effectLst/>
                <a:latin typeface="Calibri"/>
                <a:ea typeface="Calibri"/>
                <a:cs typeface="Times New Roman"/>
              </a:rPr>
              <a:t>within 1 week.  </a:t>
            </a:r>
            <a:r>
              <a:rPr lang="en-GB" sz="1100" dirty="0">
                <a:effectLst/>
                <a:latin typeface="Calibri"/>
                <a:ea typeface="Calibri"/>
                <a:cs typeface="Times New Roman"/>
              </a:rPr>
              <a:t>Contact family, advise GP, appointment for weights, bloods, physical checks prior to </a:t>
            </a:r>
            <a:r>
              <a:rPr lang="en-GB" sz="1100" dirty="0" err="1">
                <a:effectLst/>
                <a:latin typeface="Calibri"/>
                <a:ea typeface="Calibri"/>
                <a:cs typeface="Times New Roman"/>
              </a:rPr>
              <a:t>appt</a:t>
            </a:r>
            <a:endParaRPr lang="en-GB" sz="1100" dirty="0">
              <a:effectLst/>
              <a:latin typeface="Calibri"/>
              <a:ea typeface="Calibri"/>
              <a:cs typeface="Times New Roman"/>
            </a:endParaRPr>
          </a:p>
        </p:txBody>
      </p:sp>
      <p:sp>
        <p:nvSpPr>
          <p:cNvPr id="9" name="Text Box 6"/>
          <p:cNvSpPr txBox="1">
            <a:spLocks noChangeArrowheads="1"/>
          </p:cNvSpPr>
          <p:nvPr/>
        </p:nvSpPr>
        <p:spPr bwMode="auto">
          <a:xfrm>
            <a:off x="6385980" y="4194102"/>
            <a:ext cx="2279650" cy="793166"/>
          </a:xfrm>
          <a:prstGeom prst="rect">
            <a:avLst/>
          </a:prstGeom>
          <a:solidFill>
            <a:srgbClr val="92D050"/>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100" b="1" dirty="0">
                <a:effectLst/>
                <a:latin typeface="Calibri"/>
                <a:ea typeface="Calibri"/>
                <a:cs typeface="Times New Roman"/>
              </a:rPr>
              <a:t>ROUTINE </a:t>
            </a:r>
          </a:p>
          <a:p>
            <a:pPr algn="ctr">
              <a:lnSpc>
                <a:spcPct val="115000"/>
              </a:lnSpc>
              <a:spcAft>
                <a:spcPts val="1000"/>
              </a:spcAft>
            </a:pPr>
            <a:r>
              <a:rPr lang="en-GB" sz="1100" dirty="0">
                <a:effectLst/>
                <a:latin typeface="Calibri"/>
                <a:ea typeface="Calibri"/>
                <a:cs typeface="Times New Roman"/>
              </a:rPr>
              <a:t>Allocate clinicians for an assessment within 4 weeks.</a:t>
            </a:r>
          </a:p>
        </p:txBody>
      </p:sp>
      <p:cxnSp>
        <p:nvCxnSpPr>
          <p:cNvPr id="11" name="Straight Arrow Connector 10"/>
          <p:cNvCxnSpPr>
            <a:cxnSpLocks/>
            <a:stCxn id="3" idx="2"/>
          </p:cNvCxnSpPr>
          <p:nvPr/>
        </p:nvCxnSpPr>
        <p:spPr>
          <a:xfrm>
            <a:off x="4564275" y="603026"/>
            <a:ext cx="7725" cy="355032"/>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stCxn id="6" idx="2"/>
          </p:cNvCxnSpPr>
          <p:nvPr/>
        </p:nvCxnSpPr>
        <p:spPr>
          <a:xfrm>
            <a:off x="4643342" y="3916443"/>
            <a:ext cx="0" cy="370222"/>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610808" y="1578780"/>
            <a:ext cx="12277" cy="350748"/>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a:xfrm flipV="1">
            <a:off x="4610808" y="2885617"/>
            <a:ext cx="20211" cy="45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flipH="1">
            <a:off x="2725934" y="3733931"/>
            <a:ext cx="857864" cy="25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p:cNvCxnSpPr>
          <p:nvPr/>
        </p:nvCxnSpPr>
        <p:spPr>
          <a:xfrm>
            <a:off x="5724146" y="4336733"/>
            <a:ext cx="633140" cy="107830"/>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2050" name="Picture 2" descr="Solent NHS Trust C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7649" y="5566439"/>
            <a:ext cx="1612900" cy="5143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 Box 3">
            <a:extLst>
              <a:ext uri="{FF2B5EF4-FFF2-40B4-BE49-F238E27FC236}">
                <a16:creationId xmlns:a16="http://schemas.microsoft.com/office/drawing/2014/main" id="{E89458D3-74F2-478D-971A-22853344AA0E}"/>
              </a:ext>
            </a:extLst>
          </p:cNvPr>
          <p:cNvSpPr txBox="1">
            <a:spLocks noChangeArrowheads="1"/>
          </p:cNvSpPr>
          <p:nvPr/>
        </p:nvSpPr>
        <p:spPr bwMode="auto">
          <a:xfrm>
            <a:off x="3530003" y="4308390"/>
            <a:ext cx="2161609" cy="573298"/>
          </a:xfrm>
          <a:prstGeom prst="rect">
            <a:avLst/>
          </a:prstGeom>
          <a:solidFill>
            <a:schemeClr val="accent1">
              <a:lumMod val="60000"/>
              <a:lumOff val="40000"/>
            </a:schemeClr>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400" dirty="0">
                <a:effectLst/>
                <a:latin typeface="Calibri"/>
                <a:ea typeface="Calibri"/>
                <a:cs typeface="Times New Roman"/>
              </a:rPr>
              <a:t>ED team review referral and assess urgency </a:t>
            </a:r>
          </a:p>
        </p:txBody>
      </p:sp>
      <p:cxnSp>
        <p:nvCxnSpPr>
          <p:cNvPr id="26" name="Straight Arrow Connector 25">
            <a:extLst>
              <a:ext uri="{FF2B5EF4-FFF2-40B4-BE49-F238E27FC236}">
                <a16:creationId xmlns:a16="http://schemas.microsoft.com/office/drawing/2014/main" id="{C7B5E6C7-7BBE-4BF5-B946-DFD6DEA94F7A}"/>
              </a:ext>
            </a:extLst>
          </p:cNvPr>
          <p:cNvCxnSpPr/>
          <p:nvPr/>
        </p:nvCxnSpPr>
        <p:spPr>
          <a:xfrm>
            <a:off x="4580827" y="2761363"/>
            <a:ext cx="12277" cy="350748"/>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F9AD4E1-624C-413F-8E1E-EBDE85F2FE56}"/>
              </a:ext>
            </a:extLst>
          </p:cNvPr>
          <p:cNvCxnSpPr>
            <a:cxnSpLocks/>
          </p:cNvCxnSpPr>
          <p:nvPr/>
        </p:nvCxnSpPr>
        <p:spPr>
          <a:xfrm flipH="1">
            <a:off x="2477895" y="4444563"/>
            <a:ext cx="1052108" cy="0"/>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1E22DFD3-5F83-4522-9A76-6ADDD7180E3D}"/>
              </a:ext>
            </a:extLst>
          </p:cNvPr>
          <p:cNvCxnSpPr>
            <a:cxnSpLocks/>
            <a:endCxn id="8" idx="0"/>
          </p:cNvCxnSpPr>
          <p:nvPr/>
        </p:nvCxnSpPr>
        <p:spPr>
          <a:xfrm flipH="1">
            <a:off x="4566113" y="4881688"/>
            <a:ext cx="32418" cy="514410"/>
          </a:xfrm>
          <a:prstGeom prst="straightConnector1">
            <a:avLst/>
          </a:prstGeom>
          <a:ln>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22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2478" y="476672"/>
            <a:ext cx="7813938" cy="864096"/>
          </a:xfrm>
        </p:spPr>
        <p:txBody>
          <a:bodyPr>
            <a:normAutofit/>
          </a:bodyPr>
          <a:lstStyle/>
          <a:p>
            <a:pPr algn="ctr"/>
            <a:r>
              <a:rPr lang="en-GB" sz="4000" dirty="0"/>
              <a:t>Healthy Weight Range </a:t>
            </a:r>
          </a:p>
        </p:txBody>
      </p:sp>
      <p:sp>
        <p:nvSpPr>
          <p:cNvPr id="2" name="Content Placeholder 1"/>
          <p:cNvSpPr>
            <a:spLocks noGrp="1"/>
          </p:cNvSpPr>
          <p:nvPr>
            <p:ph idx="1"/>
          </p:nvPr>
        </p:nvSpPr>
        <p:spPr>
          <a:xfrm>
            <a:off x="502478" y="1518741"/>
            <a:ext cx="8064895" cy="4896544"/>
          </a:xfrm>
        </p:spPr>
        <p:txBody>
          <a:bodyPr>
            <a:normAutofit fontScale="92500" lnSpcReduction="10000"/>
          </a:bodyPr>
          <a:lstStyle/>
          <a:p>
            <a:r>
              <a:rPr lang="en-GB" sz="2000" dirty="0"/>
              <a:t>With young people under the age of 18, the target weight range is based on the young person’s gender, height, age and centile. </a:t>
            </a:r>
          </a:p>
          <a:p>
            <a:r>
              <a:rPr lang="en-GB" sz="2000" dirty="0"/>
              <a:t>Growth charts are used to determine where a young persons weight, height and BMI should be for their age.</a:t>
            </a:r>
          </a:p>
          <a:p>
            <a:r>
              <a:rPr lang="en-GB" sz="2000" dirty="0"/>
              <a:t>50</a:t>
            </a:r>
            <a:r>
              <a:rPr lang="en-GB" sz="2000" baseline="30000" dirty="0"/>
              <a:t>th</a:t>
            </a:r>
            <a:r>
              <a:rPr lang="en-GB" sz="2000" dirty="0"/>
              <a:t> Centile is considered the norm</a:t>
            </a:r>
          </a:p>
          <a:p>
            <a:r>
              <a:rPr lang="en-AU" altLang="en-US" dirty="0">
                <a:latin typeface="Century Gothic" panose="020B0502020202020204" pitchFamily="34" charset="0"/>
                <a:ea typeface="Times New Roman" pitchFamily="18" charset="0"/>
                <a:cs typeface="Calibri" pitchFamily="34" charset="0"/>
              </a:rPr>
              <a:t>Overall, 95% weight for height should be a target (Faust et al 2013)</a:t>
            </a:r>
          </a:p>
          <a:p>
            <a:r>
              <a:rPr lang="en-GB" sz="2000" dirty="0"/>
              <a:t>A reliable indicator for a healthy weight is restoration of menstrual cycles for girls.</a:t>
            </a:r>
          </a:p>
          <a:p>
            <a:r>
              <a:rPr lang="en-GB" sz="2000" b="1" dirty="0"/>
              <a:t>Weight ranges </a:t>
            </a:r>
            <a:r>
              <a:rPr lang="en-GB" sz="2000" dirty="0"/>
              <a:t>are usually provided to young people </a:t>
            </a:r>
            <a:endParaRPr lang="en-GB" dirty="0"/>
          </a:p>
          <a:p>
            <a:r>
              <a:rPr lang="en-GB" sz="2000" b="1" dirty="0"/>
              <a:t>If BMI drops below 18 is same risk of death as those with BMI &gt;30</a:t>
            </a:r>
          </a:p>
          <a:p>
            <a:r>
              <a:rPr lang="en-GB" sz="2000" b="1" dirty="0"/>
              <a:t>A healthy weight is reached when there is an absence of symptoms and signs of malnutrition and there is normal growth and puberty.</a:t>
            </a:r>
            <a:endParaRPr lang="en-GB" b="1" dirty="0"/>
          </a:p>
        </p:txBody>
      </p:sp>
    </p:spTree>
    <p:extLst>
      <p:ext uri="{BB962C8B-B14F-4D97-AF65-F5344CB8AC3E}">
        <p14:creationId xmlns:p14="http://schemas.microsoft.com/office/powerpoint/2010/main" val="42465522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27061"/>
            <a:ext cx="6554867" cy="1524000"/>
          </a:xfrm>
        </p:spPr>
        <p:txBody>
          <a:bodyPr>
            <a:normAutofit/>
          </a:bodyPr>
          <a:lstStyle/>
          <a:p>
            <a:pPr algn="ctr"/>
            <a:r>
              <a:rPr lang="en-GB" dirty="0"/>
              <a:t>Calculating Healthy Weight Range</a:t>
            </a:r>
          </a:p>
        </p:txBody>
      </p:sp>
      <p:sp>
        <p:nvSpPr>
          <p:cNvPr id="2" name="Content Placeholder 1"/>
          <p:cNvSpPr>
            <a:spLocks noGrp="1"/>
          </p:cNvSpPr>
          <p:nvPr>
            <p:ph idx="1"/>
          </p:nvPr>
        </p:nvSpPr>
        <p:spPr>
          <a:xfrm>
            <a:off x="827584" y="1340768"/>
            <a:ext cx="7408333" cy="3816424"/>
          </a:xfrm>
        </p:spPr>
        <p:txBody>
          <a:bodyPr>
            <a:normAutofit/>
          </a:bodyPr>
          <a:lstStyle/>
          <a:p>
            <a:pPr marL="0" indent="0">
              <a:buNone/>
            </a:pPr>
            <a:r>
              <a:rPr lang="en-AU" b="1" dirty="0"/>
              <a:t>Calculating %</a:t>
            </a:r>
            <a:r>
              <a:rPr lang="en-AU" b="1" dirty="0" err="1"/>
              <a:t>mediaNBMI</a:t>
            </a:r>
            <a:endParaRPr lang="en-GB" dirty="0"/>
          </a:p>
          <a:p>
            <a:pPr lvl="0"/>
            <a:r>
              <a:rPr lang="en-AU" dirty="0"/>
              <a:t>Percentage of weight for height (BMI) is used in assessing growth in young people with eating disorders. </a:t>
            </a:r>
            <a:endParaRPr lang="en-GB" dirty="0"/>
          </a:p>
          <a:p>
            <a:pPr lvl="0"/>
            <a:r>
              <a:rPr lang="en-AU" dirty="0"/>
              <a:t>To calculate % weight for height (BMI) a gender appropriate centile chart should be used. </a:t>
            </a:r>
          </a:p>
          <a:p>
            <a:r>
              <a:rPr lang="en-AU" b="1" dirty="0"/>
              <a:t>%medianBMI =       actual BMI                </a:t>
            </a:r>
          </a:p>
          <a:p>
            <a:pPr marL="0" indent="0">
              <a:buNone/>
            </a:pPr>
            <a:r>
              <a:rPr lang="en-AU" b="1" dirty="0"/>
              <a:t>						                               x 100</a:t>
            </a:r>
            <a:endParaRPr lang="en-GB" dirty="0"/>
          </a:p>
          <a:p>
            <a:pPr marL="0" indent="0">
              <a:buNone/>
            </a:pPr>
            <a:r>
              <a:rPr lang="en-AU" b="1" dirty="0"/>
              <a:t>                                  50</a:t>
            </a:r>
            <a:r>
              <a:rPr lang="en-AU" b="1" baseline="30000" dirty="0"/>
              <a:t>th</a:t>
            </a:r>
            <a:r>
              <a:rPr lang="en-AU" b="1" dirty="0"/>
              <a:t> centile BMI</a:t>
            </a:r>
            <a:endParaRPr lang="en-GB" dirty="0"/>
          </a:p>
          <a:p>
            <a:endParaRPr lang="en-GB" dirty="0"/>
          </a:p>
        </p:txBody>
      </p:sp>
      <p:cxnSp>
        <p:nvCxnSpPr>
          <p:cNvPr id="5" name="Straight Connector 4"/>
          <p:cNvCxnSpPr/>
          <p:nvPr/>
        </p:nvCxnSpPr>
        <p:spPr>
          <a:xfrm>
            <a:off x="3527884" y="4221088"/>
            <a:ext cx="208823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88554895"/>
              </p:ext>
            </p:extLst>
          </p:nvPr>
        </p:nvGraphicFramePr>
        <p:xfrm>
          <a:off x="931626" y="4905164"/>
          <a:ext cx="6979920" cy="1224136"/>
        </p:xfrm>
        <a:graphic>
          <a:graphicData uri="http://schemas.openxmlformats.org/drawingml/2006/table">
            <a:tbl>
              <a:tblPr firstRow="1" bandRow="1">
                <a:tableStyleId>{5C22544A-7EE6-4342-B048-85BDC9FD1C3A}</a:tableStyleId>
              </a:tblPr>
              <a:tblGrid>
                <a:gridCol w="960120">
                  <a:extLst>
                    <a:ext uri="{9D8B030D-6E8A-4147-A177-3AD203B41FA5}">
                      <a16:colId xmlns:a16="http://schemas.microsoft.com/office/drawing/2014/main" val="20000"/>
                    </a:ext>
                  </a:extLst>
                </a:gridCol>
                <a:gridCol w="1612265">
                  <a:extLst>
                    <a:ext uri="{9D8B030D-6E8A-4147-A177-3AD203B41FA5}">
                      <a16:colId xmlns:a16="http://schemas.microsoft.com/office/drawing/2014/main" val="20001"/>
                    </a:ext>
                  </a:extLst>
                </a:gridCol>
                <a:gridCol w="1447941">
                  <a:extLst>
                    <a:ext uri="{9D8B030D-6E8A-4147-A177-3AD203B41FA5}">
                      <a16:colId xmlns:a16="http://schemas.microsoft.com/office/drawing/2014/main" val="20002"/>
                    </a:ext>
                  </a:extLst>
                </a:gridCol>
                <a:gridCol w="1777859">
                  <a:extLst>
                    <a:ext uri="{9D8B030D-6E8A-4147-A177-3AD203B41FA5}">
                      <a16:colId xmlns:a16="http://schemas.microsoft.com/office/drawing/2014/main" val="20003"/>
                    </a:ext>
                  </a:extLst>
                </a:gridCol>
                <a:gridCol w="1181735">
                  <a:extLst>
                    <a:ext uri="{9D8B030D-6E8A-4147-A177-3AD203B41FA5}">
                      <a16:colId xmlns:a16="http://schemas.microsoft.com/office/drawing/2014/main" val="20004"/>
                    </a:ext>
                  </a:extLst>
                </a:gridCol>
              </a:tblGrid>
              <a:tr h="245365">
                <a:tc gridSpan="2">
                  <a:txBody>
                    <a:bodyPr/>
                    <a:lstStyle/>
                    <a:p>
                      <a:pPr algn="ctr">
                        <a:lnSpc>
                          <a:spcPct val="115000"/>
                        </a:lnSpc>
                        <a:spcAft>
                          <a:spcPts val="0"/>
                        </a:spcAft>
                      </a:pPr>
                      <a:r>
                        <a:rPr lang="en-GB" sz="1400" kern="1600" spc="-10" dirty="0">
                          <a:effectLst/>
                        </a:rPr>
                        <a:t>Low risk</a:t>
                      </a:r>
                      <a:endParaRPr lang="en-GB" sz="1100" dirty="0">
                        <a:effectLst/>
                        <a:latin typeface="Arial"/>
                        <a:ea typeface="Times New Roman"/>
                        <a:cs typeface="Times New Roman"/>
                      </a:endParaRPr>
                    </a:p>
                  </a:txBody>
                  <a:tcPr marL="68580" marR="68580" marT="0" marB="0"/>
                </a:tc>
                <a:tc hMerge="1">
                  <a:txBody>
                    <a:bodyPr/>
                    <a:lstStyle/>
                    <a:p>
                      <a:endParaRPr lang="en-GB"/>
                    </a:p>
                  </a:txBody>
                  <a:tcPr/>
                </a:tc>
                <a:tc>
                  <a:txBody>
                    <a:bodyPr/>
                    <a:lstStyle/>
                    <a:p>
                      <a:pPr algn="ctr">
                        <a:lnSpc>
                          <a:spcPct val="115000"/>
                        </a:lnSpc>
                        <a:spcAft>
                          <a:spcPts val="0"/>
                        </a:spcAft>
                      </a:pPr>
                      <a:r>
                        <a:rPr lang="en-GB" sz="1400" kern="1600" spc="-10" dirty="0">
                          <a:effectLst/>
                        </a:rPr>
                        <a:t>Moderate risk</a:t>
                      </a:r>
                      <a:endParaRPr lang="en-GB" sz="1100" dirty="0">
                        <a:effectLst/>
                        <a:latin typeface="Arial"/>
                        <a:ea typeface="Times New Roman"/>
                        <a:cs typeface="Times New Roman"/>
                      </a:endParaRPr>
                    </a:p>
                  </a:txBody>
                  <a:tcPr marL="68580" marR="68580" marT="0" marB="0"/>
                </a:tc>
                <a:tc>
                  <a:txBody>
                    <a:bodyPr/>
                    <a:lstStyle/>
                    <a:p>
                      <a:pPr algn="ctr">
                        <a:lnSpc>
                          <a:spcPct val="115000"/>
                        </a:lnSpc>
                        <a:spcAft>
                          <a:spcPts val="0"/>
                        </a:spcAft>
                      </a:pPr>
                      <a:r>
                        <a:rPr lang="en-GB" sz="1400" kern="1600" spc="-10">
                          <a:effectLst/>
                        </a:rPr>
                        <a:t>Concerning risk</a:t>
                      </a:r>
                      <a:endParaRPr lang="en-GB" sz="1100">
                        <a:effectLst/>
                        <a:latin typeface="Arial"/>
                        <a:ea typeface="Times New Roman"/>
                        <a:cs typeface="Times New Roman"/>
                      </a:endParaRPr>
                    </a:p>
                  </a:txBody>
                  <a:tcPr marL="68580" marR="68580" marT="0" marB="0"/>
                </a:tc>
                <a:tc>
                  <a:txBody>
                    <a:bodyPr/>
                    <a:lstStyle/>
                    <a:p>
                      <a:pPr algn="ctr">
                        <a:lnSpc>
                          <a:spcPct val="115000"/>
                        </a:lnSpc>
                        <a:spcAft>
                          <a:spcPts val="0"/>
                        </a:spcAft>
                      </a:pPr>
                      <a:r>
                        <a:rPr lang="en-GB" sz="1400" kern="1600" spc="-10" dirty="0">
                          <a:effectLst/>
                        </a:rPr>
                        <a:t>Highest risk</a:t>
                      </a:r>
                      <a:endParaRPr lang="en-GB" sz="11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474715">
                <a:tc>
                  <a:txBody>
                    <a:bodyPr/>
                    <a:lstStyle/>
                    <a:p>
                      <a:pPr>
                        <a:lnSpc>
                          <a:spcPct val="115000"/>
                        </a:lnSpc>
                        <a:spcAft>
                          <a:spcPts val="0"/>
                        </a:spcAft>
                      </a:pPr>
                      <a:r>
                        <a:rPr lang="en-GB" sz="1200" kern="1600" spc="-10">
                          <a:effectLst/>
                        </a:rPr>
                        <a:t>BMI weight for height</a:t>
                      </a:r>
                      <a:endParaRPr lang="en-GB" sz="12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&gt; 85%</a:t>
                      </a:r>
                      <a:endParaRPr lang="en-GB" sz="16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80 -85%</a:t>
                      </a:r>
                      <a:endParaRPr lang="en-GB" sz="16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70 – 80%</a:t>
                      </a:r>
                      <a:endParaRPr lang="en-GB" sz="16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&lt;70%</a:t>
                      </a:r>
                      <a:endParaRPr lang="en-GB" sz="1600">
                        <a:effectLst/>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504056">
                <a:tc>
                  <a:txBody>
                    <a:bodyPr/>
                    <a:lstStyle/>
                    <a:p>
                      <a:pPr>
                        <a:lnSpc>
                          <a:spcPct val="115000"/>
                        </a:lnSpc>
                        <a:spcAft>
                          <a:spcPts val="0"/>
                        </a:spcAft>
                      </a:pPr>
                      <a:r>
                        <a:rPr lang="en-GB" sz="1200" kern="1600" spc="-10" dirty="0">
                          <a:effectLst/>
                        </a:rPr>
                        <a:t>Weight  (centile)</a:t>
                      </a:r>
                      <a:endParaRPr lang="en-GB" sz="1200" dirty="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9</a:t>
                      </a:r>
                      <a:r>
                        <a:rPr lang="en-GB" sz="1600" kern="1600" spc="-10" baseline="30000">
                          <a:effectLst/>
                        </a:rPr>
                        <a:t>th</a:t>
                      </a:r>
                      <a:r>
                        <a:rPr lang="en-GB" sz="1600" kern="1600" spc="-10">
                          <a:effectLst/>
                        </a:rPr>
                        <a:t> </a:t>
                      </a:r>
                      <a:endParaRPr lang="en-GB" sz="16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dirty="0">
                          <a:effectLst/>
                        </a:rPr>
                        <a:t>2</a:t>
                      </a:r>
                      <a:r>
                        <a:rPr lang="en-GB" sz="1600" kern="1600" spc="-10" baseline="30000" dirty="0">
                          <a:effectLst/>
                        </a:rPr>
                        <a:t>nd</a:t>
                      </a:r>
                      <a:r>
                        <a:rPr lang="en-GB" sz="1600" kern="1600" spc="-10" dirty="0">
                          <a:effectLst/>
                        </a:rPr>
                        <a:t> – 9</a:t>
                      </a:r>
                      <a:r>
                        <a:rPr lang="en-GB" sz="1600" kern="1600" spc="-10" baseline="30000" dirty="0">
                          <a:effectLst/>
                        </a:rPr>
                        <a:t>th</a:t>
                      </a:r>
                      <a:r>
                        <a:rPr lang="en-GB" sz="1600" kern="1600" spc="-10" dirty="0">
                          <a:effectLst/>
                        </a:rPr>
                        <a:t> </a:t>
                      </a:r>
                      <a:endParaRPr lang="en-GB" sz="1600" dirty="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a:effectLst/>
                        </a:rPr>
                        <a:t>0.4</a:t>
                      </a:r>
                      <a:r>
                        <a:rPr lang="en-GB" sz="1600" kern="1600" spc="-10" baseline="30000">
                          <a:effectLst/>
                        </a:rPr>
                        <a:t>th</a:t>
                      </a:r>
                      <a:r>
                        <a:rPr lang="en-GB" sz="1600" kern="1600" spc="-10">
                          <a:effectLst/>
                        </a:rPr>
                        <a:t> – 2</a:t>
                      </a:r>
                      <a:r>
                        <a:rPr lang="en-GB" sz="1600" kern="1600" spc="-10" baseline="30000">
                          <a:effectLst/>
                        </a:rPr>
                        <a:t>nd</a:t>
                      </a:r>
                      <a:r>
                        <a:rPr lang="en-GB" sz="1600" kern="1600" spc="-10">
                          <a:effectLst/>
                        </a:rPr>
                        <a:t> </a:t>
                      </a:r>
                      <a:endParaRPr lang="en-GB" sz="1600">
                        <a:effectLst/>
                        <a:latin typeface="Arial"/>
                        <a:ea typeface="Times New Roman"/>
                        <a:cs typeface="Times New Roman"/>
                      </a:endParaRPr>
                    </a:p>
                  </a:txBody>
                  <a:tcPr marL="68580" marR="68580" marT="0" marB="0"/>
                </a:tc>
                <a:tc>
                  <a:txBody>
                    <a:bodyPr/>
                    <a:lstStyle/>
                    <a:p>
                      <a:pPr marL="228600">
                        <a:lnSpc>
                          <a:spcPct val="115000"/>
                        </a:lnSpc>
                        <a:spcAft>
                          <a:spcPts val="0"/>
                        </a:spcAft>
                      </a:pPr>
                      <a:r>
                        <a:rPr lang="en-GB" sz="1600" kern="1600" spc="-10" dirty="0">
                          <a:effectLst/>
                        </a:rPr>
                        <a:t>&lt;0.4</a:t>
                      </a:r>
                      <a:r>
                        <a:rPr lang="en-GB" sz="1600" kern="1600" spc="-10" baseline="30000" dirty="0">
                          <a:effectLst/>
                        </a:rPr>
                        <a:t>th</a:t>
                      </a:r>
                      <a:r>
                        <a:rPr lang="en-GB" sz="1600" kern="1600" spc="-10" dirty="0">
                          <a:effectLst/>
                        </a:rPr>
                        <a:t> </a:t>
                      </a:r>
                      <a:endParaRPr lang="en-GB" sz="16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bl>
          </a:graphicData>
        </a:graphic>
      </p:graphicFrame>
      <p:cxnSp>
        <p:nvCxnSpPr>
          <p:cNvPr id="6" name="Straight Connector 5">
            <a:extLst>
              <a:ext uri="{FF2B5EF4-FFF2-40B4-BE49-F238E27FC236}">
                <a16:creationId xmlns:a16="http://schemas.microsoft.com/office/drawing/2014/main" id="{AF5E4674-5AE3-46E8-B78C-AA223B8E3A99}"/>
              </a:ext>
            </a:extLst>
          </p:cNvPr>
          <p:cNvCxnSpPr>
            <a:cxnSpLocks/>
          </p:cNvCxnSpPr>
          <p:nvPr/>
        </p:nvCxnSpPr>
        <p:spPr>
          <a:xfrm>
            <a:off x="3203848" y="4005064"/>
            <a:ext cx="2412268" cy="0"/>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8622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4566" y="453550"/>
            <a:ext cx="6554867" cy="1524000"/>
          </a:xfrm>
        </p:spPr>
        <p:txBody>
          <a:bodyPr>
            <a:normAutofit fontScale="90000"/>
          </a:bodyPr>
          <a:lstStyle/>
          <a:p>
            <a:pPr algn="ctr"/>
            <a:r>
              <a:rPr lang="en-GB" sz="3200" dirty="0"/>
              <a:t>What support do we offer if an Eating disorder diagnosis has been made</a:t>
            </a:r>
          </a:p>
        </p:txBody>
      </p:sp>
      <p:sp>
        <p:nvSpPr>
          <p:cNvPr id="4" name="Content Placeholder 3"/>
          <p:cNvSpPr>
            <a:spLocks noGrp="1"/>
          </p:cNvSpPr>
          <p:nvPr>
            <p:ph idx="1"/>
          </p:nvPr>
        </p:nvSpPr>
        <p:spPr>
          <a:xfrm>
            <a:off x="575556" y="1988840"/>
            <a:ext cx="7992888" cy="4380657"/>
          </a:xfrm>
        </p:spPr>
        <p:txBody>
          <a:bodyPr>
            <a:normAutofit fontScale="85000" lnSpcReduction="10000"/>
          </a:bodyPr>
          <a:lstStyle/>
          <a:p>
            <a:pPr marL="0" indent="0">
              <a:buNone/>
            </a:pPr>
            <a:r>
              <a:rPr lang="en-GB" sz="2000" b="1" dirty="0"/>
              <a:t>If Anorexia Nervosa or an  Eating Disorder (with concerns about physical health), a young person may be offered support from the following professionals:</a:t>
            </a:r>
            <a:endParaRPr lang="en-GB" b="1" dirty="0"/>
          </a:p>
          <a:p>
            <a:r>
              <a:rPr lang="en-GB" sz="2000" dirty="0"/>
              <a:t>Specialist Consultant Child and Adolescent Psychiatrist</a:t>
            </a:r>
          </a:p>
          <a:p>
            <a:r>
              <a:rPr lang="en-GB" sz="2000" dirty="0"/>
              <a:t>Nursing Input from a specialist eating disorder nurse/ practitioner  </a:t>
            </a:r>
          </a:p>
          <a:p>
            <a:r>
              <a:rPr lang="en-GB" sz="2000" dirty="0"/>
              <a:t>Dietician Support (currently have a vacancy)</a:t>
            </a:r>
          </a:p>
          <a:p>
            <a:r>
              <a:rPr lang="en-GB" sz="2000" dirty="0"/>
              <a:t>Individual Psychology (including Cognitive Behavioural Therapy, CBT)</a:t>
            </a:r>
          </a:p>
          <a:p>
            <a:r>
              <a:rPr lang="en-GB" sz="2000" dirty="0"/>
              <a:t>Family Therapy and Parent Support Group</a:t>
            </a:r>
          </a:p>
          <a:p>
            <a:r>
              <a:rPr lang="en-GB" sz="2000" dirty="0"/>
              <a:t>Occupational Therapy (currently have a vacancy)</a:t>
            </a:r>
          </a:p>
          <a:p>
            <a:r>
              <a:rPr lang="en-GB" sz="2000" dirty="0"/>
              <a:t>If severely concerned about low weight, rapid weight loss and physical health, then a  discussion can be held with to the Paediatric consultants at Southampton General Hospital to organise a further physical health assessment  by the paediatric team</a:t>
            </a:r>
          </a:p>
          <a:p>
            <a:endParaRPr lang="en-GB" dirty="0"/>
          </a:p>
          <a:p>
            <a:endParaRPr lang="en-GB" dirty="0"/>
          </a:p>
        </p:txBody>
      </p:sp>
    </p:spTree>
    <p:extLst>
      <p:ext uri="{BB962C8B-B14F-4D97-AF65-F5344CB8AC3E}">
        <p14:creationId xmlns:p14="http://schemas.microsoft.com/office/powerpoint/2010/main" val="28084815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C92402-6B0E-46E3-9D50-92EAA2AABC36}"/>
              </a:ext>
            </a:extLst>
          </p:cNvPr>
          <p:cNvSpPr>
            <a:spLocks noGrp="1"/>
          </p:cNvSpPr>
          <p:nvPr>
            <p:ph type="title"/>
          </p:nvPr>
        </p:nvSpPr>
        <p:spPr>
          <a:xfrm>
            <a:off x="827584" y="260648"/>
            <a:ext cx="6554867" cy="1524000"/>
          </a:xfrm>
        </p:spPr>
        <p:txBody>
          <a:bodyPr/>
          <a:lstStyle/>
          <a:p>
            <a:pPr algn="ctr"/>
            <a:r>
              <a:rPr lang="en-GB" dirty="0"/>
              <a:t>Interventions</a:t>
            </a:r>
          </a:p>
        </p:txBody>
      </p:sp>
      <p:sp>
        <p:nvSpPr>
          <p:cNvPr id="2" name="Content Placeholder 1">
            <a:extLst>
              <a:ext uri="{FF2B5EF4-FFF2-40B4-BE49-F238E27FC236}">
                <a16:creationId xmlns:a16="http://schemas.microsoft.com/office/drawing/2014/main" id="{126E7D7D-521C-473C-9F7E-D494F62B3173}"/>
              </a:ext>
            </a:extLst>
          </p:cNvPr>
          <p:cNvSpPr>
            <a:spLocks noGrp="1"/>
          </p:cNvSpPr>
          <p:nvPr>
            <p:ph idx="1"/>
          </p:nvPr>
        </p:nvSpPr>
        <p:spPr>
          <a:xfrm>
            <a:off x="683568" y="1545164"/>
            <a:ext cx="7920880" cy="4692147"/>
          </a:xfrm>
        </p:spPr>
        <p:txBody>
          <a:bodyPr>
            <a:normAutofit/>
          </a:bodyPr>
          <a:lstStyle/>
          <a:p>
            <a:pPr marL="0" indent="0">
              <a:buNone/>
            </a:pPr>
            <a:r>
              <a:rPr lang="en-GB" dirty="0"/>
              <a:t>For AN and BN, NICE guidelines (2017) suggest:</a:t>
            </a:r>
          </a:p>
          <a:p>
            <a:r>
              <a:rPr lang="en-GB" dirty="0"/>
              <a:t>Family based treatment  (FBT) as a first line intervention</a:t>
            </a:r>
          </a:p>
          <a:p>
            <a:r>
              <a:rPr lang="en-GB" dirty="0"/>
              <a:t>If FBT is inappropriate, contraindicated or ineffective, offer CBT-ED, psychotherapy etc. </a:t>
            </a:r>
          </a:p>
          <a:p>
            <a:r>
              <a:rPr lang="en-GB" dirty="0"/>
              <a:t>Dietary advice including meal planning and refeeding risk management to be offered  as part of MDT approach</a:t>
            </a:r>
          </a:p>
          <a:p>
            <a:r>
              <a:rPr lang="en-GB" dirty="0"/>
              <a:t>Medication should not be used as sole treatment </a:t>
            </a:r>
          </a:p>
          <a:p>
            <a:r>
              <a:rPr lang="en-GB" dirty="0"/>
              <a:t>Medical monitoring to occur throughout treatment</a:t>
            </a:r>
          </a:p>
          <a:p>
            <a:r>
              <a:rPr lang="en-GB" dirty="0"/>
              <a:t>Consider offering additional support to parents</a:t>
            </a:r>
          </a:p>
          <a:p>
            <a:r>
              <a:rPr lang="en-GB" dirty="0"/>
              <a:t>Consider paediatric admission if health requires stabilising </a:t>
            </a:r>
          </a:p>
          <a:p>
            <a:r>
              <a:rPr lang="en-GB" dirty="0"/>
              <a:t>Consider inpatient treatment if required.</a:t>
            </a:r>
          </a:p>
          <a:p>
            <a:endParaRPr lang="en-GB" dirty="0"/>
          </a:p>
        </p:txBody>
      </p:sp>
    </p:spTree>
    <p:extLst>
      <p:ext uri="{BB962C8B-B14F-4D97-AF65-F5344CB8AC3E}">
        <p14:creationId xmlns:p14="http://schemas.microsoft.com/office/powerpoint/2010/main" val="35037258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260809"/>
            <a:ext cx="6554867" cy="1524000"/>
          </a:xfrm>
        </p:spPr>
        <p:txBody>
          <a:bodyPr/>
          <a:lstStyle/>
          <a:p>
            <a:pPr algn="ctr"/>
            <a:r>
              <a:rPr lang="en-GB" dirty="0"/>
              <a:t> LEARNING outcomes</a:t>
            </a:r>
          </a:p>
        </p:txBody>
      </p:sp>
      <p:sp>
        <p:nvSpPr>
          <p:cNvPr id="2" name="Content Placeholder 1"/>
          <p:cNvSpPr>
            <a:spLocks noGrp="1"/>
          </p:cNvSpPr>
          <p:nvPr>
            <p:ph idx="1"/>
          </p:nvPr>
        </p:nvSpPr>
        <p:spPr>
          <a:xfrm>
            <a:off x="867833" y="1468350"/>
            <a:ext cx="7408333" cy="4696954"/>
          </a:xfrm>
        </p:spPr>
        <p:txBody>
          <a:bodyPr>
            <a:normAutofit fontScale="92500" lnSpcReduction="10000"/>
          </a:bodyPr>
          <a:lstStyle/>
          <a:p>
            <a:r>
              <a:rPr lang="en-GB" dirty="0"/>
              <a:t>Facts about Eating Disorders</a:t>
            </a:r>
          </a:p>
          <a:p>
            <a:r>
              <a:rPr lang="en-GB" dirty="0"/>
              <a:t>Factors that separate Disorder Eating from Clinical Eating Disorders. </a:t>
            </a:r>
          </a:p>
          <a:p>
            <a:r>
              <a:rPr lang="en-GB" dirty="0"/>
              <a:t>Types of Eating Disorders </a:t>
            </a:r>
          </a:p>
          <a:p>
            <a:r>
              <a:rPr lang="en-GB" dirty="0"/>
              <a:t>How did we get here?</a:t>
            </a:r>
          </a:p>
          <a:p>
            <a:r>
              <a:rPr lang="en-GB" dirty="0"/>
              <a:t>Referral criteria for assessment within Solent West CAMHS Eating Disorder Service and how we assess urgency of assessment through the pathway.</a:t>
            </a:r>
          </a:p>
          <a:p>
            <a:r>
              <a:rPr lang="en-GB" dirty="0"/>
              <a:t>Calculating a healthy weight range</a:t>
            </a:r>
          </a:p>
          <a:p>
            <a:r>
              <a:rPr lang="en-GB" dirty="0"/>
              <a:t>The support and treatment offered when an eating disorder diagnosis has been made. </a:t>
            </a:r>
          </a:p>
          <a:p>
            <a:r>
              <a:rPr lang="en-GB" dirty="0"/>
              <a:t>High risk factors of an eating disorder and refeeding syndrome</a:t>
            </a:r>
          </a:p>
          <a:p>
            <a:pPr marL="0" indent="0">
              <a:buNone/>
            </a:pPr>
            <a:endParaRPr lang="en-GB" dirty="0"/>
          </a:p>
        </p:txBody>
      </p:sp>
    </p:spTree>
    <p:extLst>
      <p:ext uri="{BB962C8B-B14F-4D97-AF65-F5344CB8AC3E}">
        <p14:creationId xmlns:p14="http://schemas.microsoft.com/office/powerpoint/2010/main" val="571994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7022A6-F9CD-4BF8-9C2A-C094F0805057}"/>
              </a:ext>
            </a:extLst>
          </p:cNvPr>
          <p:cNvSpPr>
            <a:spLocks noGrp="1"/>
          </p:cNvSpPr>
          <p:nvPr>
            <p:ph type="title"/>
          </p:nvPr>
        </p:nvSpPr>
        <p:spPr>
          <a:xfrm>
            <a:off x="1619672" y="260648"/>
            <a:ext cx="6554867" cy="1524000"/>
          </a:xfrm>
        </p:spPr>
        <p:txBody>
          <a:bodyPr>
            <a:normAutofit/>
          </a:bodyPr>
          <a:lstStyle/>
          <a:p>
            <a:pPr algn="ctr"/>
            <a:r>
              <a:rPr lang="en-GB" dirty="0"/>
              <a:t>Maudsley model of family based therapy </a:t>
            </a:r>
          </a:p>
        </p:txBody>
      </p:sp>
      <p:sp>
        <p:nvSpPr>
          <p:cNvPr id="2" name="Content Placeholder 1">
            <a:extLst>
              <a:ext uri="{FF2B5EF4-FFF2-40B4-BE49-F238E27FC236}">
                <a16:creationId xmlns:a16="http://schemas.microsoft.com/office/drawing/2014/main" id="{0BB536E1-4738-44BE-9F85-EF956B63F701}"/>
              </a:ext>
            </a:extLst>
          </p:cNvPr>
          <p:cNvSpPr>
            <a:spLocks noGrp="1"/>
          </p:cNvSpPr>
          <p:nvPr>
            <p:ph idx="1"/>
          </p:nvPr>
        </p:nvSpPr>
        <p:spPr>
          <a:xfrm>
            <a:off x="543421" y="1784648"/>
            <a:ext cx="8033522" cy="3767670"/>
          </a:xfrm>
        </p:spPr>
        <p:txBody>
          <a:bodyPr>
            <a:normAutofit lnSpcReduction="10000"/>
          </a:bodyPr>
          <a:lstStyle/>
          <a:p>
            <a:r>
              <a:rPr lang="en-GB" dirty="0"/>
              <a:t>Typically consists of 18-20 sessions over 1 year </a:t>
            </a:r>
          </a:p>
          <a:p>
            <a:r>
              <a:rPr lang="en-GB" dirty="0"/>
              <a:t>Regular reviews</a:t>
            </a:r>
          </a:p>
          <a:p>
            <a:r>
              <a:rPr lang="en-GB" dirty="0"/>
              <a:t>Completed by all members of MDT, not just family therapist </a:t>
            </a:r>
          </a:p>
          <a:p>
            <a:r>
              <a:rPr lang="en-GB" dirty="0"/>
              <a:t>Emphasises role of the family helping the YP to recover (but should not blame family/YP)</a:t>
            </a:r>
          </a:p>
          <a:p>
            <a:r>
              <a:rPr lang="en-GB" dirty="0"/>
              <a:t>Includes psycho-education about nutrition and the effects of starvation </a:t>
            </a:r>
          </a:p>
          <a:p>
            <a:r>
              <a:rPr lang="en-GB" dirty="0"/>
              <a:t>Recognises that families can become organised around the eating disorder and helps them to break cycle/find new ways of interacting. </a:t>
            </a:r>
          </a:p>
          <a:p>
            <a:endParaRPr lang="en-GB" dirty="0"/>
          </a:p>
        </p:txBody>
      </p:sp>
    </p:spTree>
    <p:extLst>
      <p:ext uri="{BB962C8B-B14F-4D97-AF65-F5344CB8AC3E}">
        <p14:creationId xmlns:p14="http://schemas.microsoft.com/office/powerpoint/2010/main" val="34554943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BEAFE0-AE92-4EE9-A5A0-23F192760EA9}"/>
              </a:ext>
            </a:extLst>
          </p:cNvPr>
          <p:cNvSpPr>
            <a:spLocks noGrp="1"/>
          </p:cNvSpPr>
          <p:nvPr>
            <p:ph type="title"/>
          </p:nvPr>
        </p:nvSpPr>
        <p:spPr>
          <a:xfrm>
            <a:off x="539552" y="404664"/>
            <a:ext cx="6554867" cy="1524000"/>
          </a:xfrm>
        </p:spPr>
        <p:txBody>
          <a:bodyPr/>
          <a:lstStyle/>
          <a:p>
            <a:pPr algn="ctr"/>
            <a:r>
              <a:rPr lang="en-GB" dirty="0"/>
              <a:t>Maudsley model </a:t>
            </a:r>
            <a:r>
              <a:rPr lang="en-GB" dirty="0" err="1"/>
              <a:t>cont</a:t>
            </a:r>
            <a:endParaRPr lang="en-GB" dirty="0"/>
          </a:p>
        </p:txBody>
      </p:sp>
      <p:sp>
        <p:nvSpPr>
          <p:cNvPr id="2" name="Content Placeholder 1">
            <a:extLst>
              <a:ext uri="{FF2B5EF4-FFF2-40B4-BE49-F238E27FC236}">
                <a16:creationId xmlns:a16="http://schemas.microsoft.com/office/drawing/2014/main" id="{DD11B67F-9CDD-4499-B1FC-BE3E15FB2404}"/>
              </a:ext>
            </a:extLst>
          </p:cNvPr>
          <p:cNvSpPr>
            <a:spLocks noGrp="1"/>
          </p:cNvSpPr>
          <p:nvPr>
            <p:ph idx="1"/>
          </p:nvPr>
        </p:nvSpPr>
        <p:spPr>
          <a:xfrm>
            <a:off x="827584" y="1700808"/>
            <a:ext cx="6912768" cy="4320480"/>
          </a:xfrm>
        </p:spPr>
        <p:txBody>
          <a:bodyPr/>
          <a:lstStyle/>
          <a:p>
            <a:pPr marL="0" indent="0">
              <a:buNone/>
            </a:pPr>
            <a:r>
              <a:rPr lang="en-GB" dirty="0"/>
              <a:t>Model  includes 4 phases:</a:t>
            </a:r>
          </a:p>
          <a:p>
            <a:pPr marL="457200" indent="-457200">
              <a:buAutoNum type="arabicParenR"/>
            </a:pPr>
            <a:r>
              <a:rPr lang="en-GB" dirty="0"/>
              <a:t>Engagement and development of the therapeutic alliance </a:t>
            </a:r>
          </a:p>
          <a:p>
            <a:pPr marL="457200" indent="-457200">
              <a:buAutoNum type="arabicParenR"/>
            </a:pPr>
            <a:r>
              <a:rPr lang="en-GB" dirty="0"/>
              <a:t>Helping families manage the eating disorder</a:t>
            </a:r>
          </a:p>
          <a:p>
            <a:pPr marL="457200" indent="-457200">
              <a:buAutoNum type="arabicParenR"/>
            </a:pPr>
            <a:r>
              <a:rPr lang="en-GB" dirty="0"/>
              <a:t>Exploring issues of the individual and family development </a:t>
            </a:r>
          </a:p>
          <a:p>
            <a:pPr marL="457200" indent="-457200">
              <a:buAutoNum type="arabicParenR"/>
            </a:pPr>
            <a:r>
              <a:rPr lang="en-GB" dirty="0"/>
              <a:t>Ending treatment, discussions of future plans and discharge </a:t>
            </a:r>
          </a:p>
          <a:p>
            <a:endParaRPr lang="en-GB" dirty="0"/>
          </a:p>
        </p:txBody>
      </p:sp>
    </p:spTree>
    <p:extLst>
      <p:ext uri="{BB962C8B-B14F-4D97-AF65-F5344CB8AC3E}">
        <p14:creationId xmlns:p14="http://schemas.microsoft.com/office/powerpoint/2010/main" val="290944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2067" y="404664"/>
            <a:ext cx="6554867" cy="1524000"/>
          </a:xfrm>
        </p:spPr>
        <p:txBody>
          <a:bodyPr/>
          <a:lstStyle/>
          <a:p>
            <a:pPr algn="ctr"/>
            <a:r>
              <a:rPr lang="en-GB" dirty="0"/>
              <a:t>Parent Support Group</a:t>
            </a:r>
          </a:p>
        </p:txBody>
      </p:sp>
      <p:sp>
        <p:nvSpPr>
          <p:cNvPr id="2" name="Content Placeholder 1"/>
          <p:cNvSpPr>
            <a:spLocks noGrp="1"/>
          </p:cNvSpPr>
          <p:nvPr>
            <p:ph idx="1"/>
          </p:nvPr>
        </p:nvSpPr>
        <p:spPr>
          <a:xfrm>
            <a:off x="872067" y="1484784"/>
            <a:ext cx="7804389" cy="4641379"/>
          </a:xfrm>
        </p:spPr>
        <p:txBody>
          <a:bodyPr>
            <a:normAutofit lnSpcReduction="10000"/>
          </a:bodyPr>
          <a:lstStyle/>
          <a:p>
            <a:r>
              <a:rPr lang="en-GB" dirty="0"/>
              <a:t>The Parent Support Group is run by CAMHS for parents who have children/ adolescents with an Eating Disorder.</a:t>
            </a:r>
          </a:p>
          <a:p>
            <a:r>
              <a:rPr lang="en-GB" dirty="0"/>
              <a:t>The group occurs on a monthly basis for 1 ½ hours by a family therapist and a clinician experienced in working with young people with eating disorders. </a:t>
            </a:r>
          </a:p>
          <a:p>
            <a:r>
              <a:rPr lang="en-GB" dirty="0"/>
              <a:t>It allows parents to seek support, offer advice and share experiences from other parents who maybe going through similar experiences with their child/ adolescent. It can be useful for parents whose child/ adolescent is at the start of their treatment to receive advice from parents who are more experienced in treatment. </a:t>
            </a:r>
          </a:p>
          <a:p>
            <a:r>
              <a:rPr lang="en-GB" dirty="0"/>
              <a:t>Different multi-disciplinary team members will often undertake presentations to parents around eating disorders. </a:t>
            </a:r>
          </a:p>
        </p:txBody>
      </p:sp>
    </p:spTree>
    <p:extLst>
      <p:ext uri="{BB962C8B-B14F-4D97-AF65-F5344CB8AC3E}">
        <p14:creationId xmlns:p14="http://schemas.microsoft.com/office/powerpoint/2010/main" val="37222210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6554867" cy="1524000"/>
          </a:xfrm>
        </p:spPr>
        <p:txBody>
          <a:bodyPr>
            <a:normAutofit fontScale="90000"/>
          </a:bodyPr>
          <a:lstStyle/>
          <a:p>
            <a:pPr algn="ctr"/>
            <a:r>
              <a:rPr lang="en-GB" sz="4000" dirty="0"/>
              <a:t>Individual Psychological support</a:t>
            </a:r>
          </a:p>
        </p:txBody>
      </p:sp>
      <p:sp>
        <p:nvSpPr>
          <p:cNvPr id="5" name="Content Placeholder 4"/>
          <p:cNvSpPr>
            <a:spLocks noGrp="1"/>
          </p:cNvSpPr>
          <p:nvPr>
            <p:ph idx="1"/>
          </p:nvPr>
        </p:nvSpPr>
        <p:spPr>
          <a:xfrm>
            <a:off x="867833" y="1700808"/>
            <a:ext cx="7408333" cy="4968552"/>
          </a:xfrm>
        </p:spPr>
        <p:txBody>
          <a:bodyPr>
            <a:normAutofit fontScale="92500" lnSpcReduction="10000"/>
          </a:bodyPr>
          <a:lstStyle/>
          <a:p>
            <a:pPr algn="ctr"/>
            <a:endParaRPr lang="en-GB" dirty="0"/>
          </a:p>
          <a:p>
            <a:r>
              <a:rPr lang="en-GB" b="1" dirty="0"/>
              <a:t>Cognitive-behavioural therapy (CBT) </a:t>
            </a:r>
            <a:r>
              <a:rPr lang="en-GB" dirty="0"/>
              <a:t>is the leading evidence-based treatment for individuals with eating disorders. Both thoughts (cognitive) and actions (behavioural) can maintain an eating disorder.</a:t>
            </a:r>
          </a:p>
          <a:p>
            <a:r>
              <a:rPr lang="en-GB" b="1" dirty="0"/>
              <a:t>Cognitive Factors - </a:t>
            </a:r>
            <a:r>
              <a:rPr lang="en-GB" dirty="0"/>
              <a:t>over-evaluation of weight and shape, negative body image, core beliefs about self-worth, negative self-evaluation, perfectionism</a:t>
            </a:r>
          </a:p>
          <a:p>
            <a:r>
              <a:rPr lang="en-GB" b="1" dirty="0"/>
              <a:t>Behavioural Factors - </a:t>
            </a:r>
            <a:r>
              <a:rPr lang="en-GB" dirty="0"/>
              <a:t>weight-control behaviours including dietary restraint, restriction, binge-eating, purging behaviours, self-harm, body checking and exercising.</a:t>
            </a:r>
          </a:p>
          <a:p>
            <a:r>
              <a:rPr lang="en-GB" dirty="0"/>
              <a:t>CBT helps the individual to examine which specific factors are maintaining their disorder and to set personalised goals that are addressed throughout therapy. </a:t>
            </a:r>
          </a:p>
          <a:p>
            <a:r>
              <a:rPr lang="en-GB" b="1" dirty="0"/>
              <a:t>Motivational therapy </a:t>
            </a:r>
            <a:r>
              <a:rPr lang="en-GB" dirty="0"/>
              <a:t>and </a:t>
            </a:r>
            <a:r>
              <a:rPr lang="en-GB" b="1" dirty="0"/>
              <a:t>CRT</a:t>
            </a:r>
            <a:r>
              <a:rPr lang="en-GB" dirty="0"/>
              <a:t> also helpful.</a:t>
            </a:r>
          </a:p>
          <a:p>
            <a:endParaRPr lang="en-GB" dirty="0"/>
          </a:p>
          <a:p>
            <a:endParaRPr lang="en-GB" dirty="0"/>
          </a:p>
        </p:txBody>
      </p:sp>
    </p:spTree>
    <p:extLst>
      <p:ext uri="{BB962C8B-B14F-4D97-AF65-F5344CB8AC3E}">
        <p14:creationId xmlns:p14="http://schemas.microsoft.com/office/powerpoint/2010/main" val="4479011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52C0D3-033B-4FA4-8A28-CADDA73ED446}"/>
              </a:ext>
            </a:extLst>
          </p:cNvPr>
          <p:cNvSpPr>
            <a:spLocks noGrp="1"/>
          </p:cNvSpPr>
          <p:nvPr>
            <p:ph type="title"/>
          </p:nvPr>
        </p:nvSpPr>
        <p:spPr>
          <a:xfrm>
            <a:off x="827584" y="404664"/>
            <a:ext cx="6554867" cy="1524000"/>
          </a:xfrm>
        </p:spPr>
        <p:txBody>
          <a:bodyPr/>
          <a:lstStyle/>
          <a:p>
            <a:r>
              <a:rPr lang="en-GB" dirty="0"/>
              <a:t>CAMHS intervention Pathway </a:t>
            </a:r>
          </a:p>
        </p:txBody>
      </p:sp>
      <p:pic>
        <p:nvPicPr>
          <p:cNvPr id="4" name="Picture 2">
            <a:extLst>
              <a:ext uri="{FF2B5EF4-FFF2-40B4-BE49-F238E27FC236}">
                <a16:creationId xmlns:a16="http://schemas.microsoft.com/office/drawing/2014/main" id="{9001C968-84C1-44EF-B32D-C04C850D7F8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7704" y="2060848"/>
            <a:ext cx="4937182" cy="376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1931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4566" y="548680"/>
            <a:ext cx="6554867" cy="1524000"/>
          </a:xfrm>
        </p:spPr>
        <p:txBody>
          <a:bodyPr>
            <a:normAutofit fontScale="90000"/>
          </a:bodyPr>
          <a:lstStyle/>
          <a:p>
            <a:pPr algn="ctr"/>
            <a:r>
              <a:rPr lang="en-GB" sz="4000" dirty="0"/>
              <a:t>Treating an Eating Disorder:</a:t>
            </a:r>
            <a:br>
              <a:rPr lang="en-GB" sz="4000" dirty="0"/>
            </a:br>
            <a:r>
              <a:rPr lang="en-GB" sz="4000" dirty="0"/>
              <a:t>Community or inpatient treatment?</a:t>
            </a:r>
          </a:p>
        </p:txBody>
      </p:sp>
      <p:sp>
        <p:nvSpPr>
          <p:cNvPr id="2" name="Content Placeholder 1"/>
          <p:cNvSpPr>
            <a:spLocks noGrp="1"/>
          </p:cNvSpPr>
          <p:nvPr>
            <p:ph idx="1"/>
          </p:nvPr>
        </p:nvSpPr>
        <p:spPr>
          <a:xfrm>
            <a:off x="323528" y="2348880"/>
            <a:ext cx="7920880" cy="3767670"/>
          </a:xfrm>
        </p:spPr>
        <p:txBody>
          <a:bodyPr>
            <a:normAutofit/>
          </a:bodyPr>
          <a:lstStyle/>
          <a:p>
            <a:r>
              <a:rPr lang="en-GB" dirty="0"/>
              <a:t>According to the National Institute for Clinical Excellence (NICE) (2004), </a:t>
            </a:r>
            <a:r>
              <a:rPr lang="en-GB" b="1" dirty="0"/>
              <a:t>most people experiencing Anorexia Nervosa should be managed on an outpatient basis</a:t>
            </a:r>
            <a:r>
              <a:rPr lang="en-GB" dirty="0"/>
              <a:t>. Inpatient treatment should only be considered when there has been a significant deterioration in symptoms and where outpatient treatment has been unsuccessful (NICE, 2004). </a:t>
            </a:r>
          </a:p>
          <a:p>
            <a:r>
              <a:rPr lang="en-GB" dirty="0"/>
              <a:t>Outpatient psychological treatment for Anorexia Nervosa should normally be of at least 6 months' duration.</a:t>
            </a:r>
          </a:p>
        </p:txBody>
      </p:sp>
    </p:spTree>
    <p:extLst>
      <p:ext uri="{BB962C8B-B14F-4D97-AF65-F5344CB8AC3E}">
        <p14:creationId xmlns:p14="http://schemas.microsoft.com/office/powerpoint/2010/main" val="17707492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3B7D3A-8368-41A8-A57E-27C6ED07AE49}"/>
              </a:ext>
            </a:extLst>
          </p:cNvPr>
          <p:cNvSpPr>
            <a:spLocks noGrp="1"/>
          </p:cNvSpPr>
          <p:nvPr>
            <p:ph type="title"/>
          </p:nvPr>
        </p:nvSpPr>
        <p:spPr>
          <a:xfrm>
            <a:off x="2411760" y="42330"/>
            <a:ext cx="5834787" cy="1524000"/>
          </a:xfrm>
        </p:spPr>
        <p:txBody>
          <a:bodyPr/>
          <a:lstStyle/>
          <a:p>
            <a:r>
              <a:rPr lang="en-GB" dirty="0"/>
              <a:t>Junior </a:t>
            </a:r>
            <a:r>
              <a:rPr lang="en-GB" dirty="0" err="1"/>
              <a:t>Marsipan</a:t>
            </a:r>
            <a:endParaRPr lang="en-GB" dirty="0"/>
          </a:p>
        </p:txBody>
      </p:sp>
      <p:sp>
        <p:nvSpPr>
          <p:cNvPr id="2" name="Content Placeholder 1">
            <a:extLst>
              <a:ext uri="{FF2B5EF4-FFF2-40B4-BE49-F238E27FC236}">
                <a16:creationId xmlns:a16="http://schemas.microsoft.com/office/drawing/2014/main" id="{D022466F-86F1-4519-966F-A652CEEC88F8}"/>
              </a:ext>
            </a:extLst>
          </p:cNvPr>
          <p:cNvSpPr>
            <a:spLocks noGrp="1"/>
          </p:cNvSpPr>
          <p:nvPr>
            <p:ph idx="1"/>
          </p:nvPr>
        </p:nvSpPr>
        <p:spPr>
          <a:xfrm>
            <a:off x="595746" y="1196752"/>
            <a:ext cx="7952507" cy="5073352"/>
          </a:xfrm>
        </p:spPr>
        <p:txBody>
          <a:bodyPr>
            <a:normAutofit fontScale="92500" lnSpcReduction="10000"/>
          </a:bodyPr>
          <a:lstStyle/>
          <a:p>
            <a:r>
              <a:rPr lang="en-GB" b="1" dirty="0"/>
              <a:t>So what is MARSIPAN?</a:t>
            </a:r>
          </a:p>
          <a:p>
            <a:pPr marL="0" indent="0">
              <a:buNone/>
            </a:pPr>
            <a:r>
              <a:rPr lang="en-GB" dirty="0"/>
              <a:t>-Management of really sick patients with anorexia nervosa.</a:t>
            </a:r>
          </a:p>
          <a:p>
            <a:pPr marL="0" indent="0">
              <a:buNone/>
            </a:pPr>
            <a:r>
              <a:rPr lang="en-GB" dirty="0"/>
              <a:t>The report was devised by a group of clinicians when there was an identified need for guidance when managing individuals with eating disorders.</a:t>
            </a:r>
          </a:p>
          <a:p>
            <a:pPr marL="0" indent="0">
              <a:buNone/>
            </a:pPr>
            <a:r>
              <a:rPr lang="en-GB" b="1" dirty="0"/>
              <a:t>Key recommendations:</a:t>
            </a:r>
          </a:p>
          <a:p>
            <a:pPr marL="0" indent="0">
              <a:buNone/>
            </a:pPr>
            <a:r>
              <a:rPr lang="en-GB" dirty="0"/>
              <a:t>-Risk perimeters need to be adjusted for age and gender, including BMI</a:t>
            </a:r>
          </a:p>
          <a:p>
            <a:pPr marL="0" indent="0">
              <a:buNone/>
            </a:pPr>
            <a:r>
              <a:rPr lang="en-GB" dirty="0"/>
              <a:t>-Parents/carers play a central role in care and decision making until the patient is 18</a:t>
            </a:r>
          </a:p>
          <a:p>
            <a:pPr marL="0" indent="0">
              <a:buNone/>
            </a:pPr>
            <a:r>
              <a:rPr lang="en-GB" dirty="0"/>
              <a:t>-Primary care services must refer as early as possible to specialist services (CAMHS).</a:t>
            </a:r>
          </a:p>
          <a:p>
            <a:pPr marL="0" indent="0">
              <a:buNone/>
            </a:pPr>
            <a:r>
              <a:rPr lang="en-GB" dirty="0"/>
              <a:t>-A lead consultant paediatrician and a lead consultant psychiatrist should be identified to coordinate care for Junior MARSIPAN patients</a:t>
            </a:r>
          </a:p>
          <a:p>
            <a:endParaRPr lang="en-GB" dirty="0"/>
          </a:p>
        </p:txBody>
      </p:sp>
    </p:spTree>
    <p:extLst>
      <p:ext uri="{BB962C8B-B14F-4D97-AF65-F5344CB8AC3E}">
        <p14:creationId xmlns:p14="http://schemas.microsoft.com/office/powerpoint/2010/main" val="38932346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F60D3D-9B36-4425-B1DC-9F145253D6B1}"/>
              </a:ext>
            </a:extLst>
          </p:cNvPr>
          <p:cNvSpPr>
            <a:spLocks noGrp="1"/>
          </p:cNvSpPr>
          <p:nvPr>
            <p:ph type="title"/>
          </p:nvPr>
        </p:nvSpPr>
        <p:spPr>
          <a:xfrm>
            <a:off x="1162279" y="188640"/>
            <a:ext cx="6554867" cy="1524000"/>
          </a:xfrm>
        </p:spPr>
        <p:txBody>
          <a:bodyPr>
            <a:normAutofit/>
          </a:bodyPr>
          <a:lstStyle/>
          <a:p>
            <a:pPr algn="ctr"/>
            <a:r>
              <a:rPr lang="en-GB" dirty="0"/>
              <a:t>High risk factors in eating disorders</a:t>
            </a:r>
          </a:p>
        </p:txBody>
      </p:sp>
      <p:sp>
        <p:nvSpPr>
          <p:cNvPr id="2" name="Content Placeholder 1">
            <a:extLst>
              <a:ext uri="{FF2B5EF4-FFF2-40B4-BE49-F238E27FC236}">
                <a16:creationId xmlns:a16="http://schemas.microsoft.com/office/drawing/2014/main" id="{D7A7FB6A-3441-47A7-957F-65C98B333B07}"/>
              </a:ext>
            </a:extLst>
          </p:cNvPr>
          <p:cNvSpPr>
            <a:spLocks noGrp="1"/>
          </p:cNvSpPr>
          <p:nvPr>
            <p:ph idx="1"/>
          </p:nvPr>
        </p:nvSpPr>
        <p:spPr>
          <a:xfrm>
            <a:off x="491003" y="1703558"/>
            <a:ext cx="7897421" cy="4965802"/>
          </a:xfrm>
        </p:spPr>
        <p:txBody>
          <a:bodyPr>
            <a:normAutofit/>
          </a:bodyPr>
          <a:lstStyle/>
          <a:p>
            <a:pPr lvl="0"/>
            <a:r>
              <a:rPr lang="en-GB" dirty="0"/>
              <a:t>Very low weight &lt;70% median BMI red risk) 70-80% median BMI (amber risk)</a:t>
            </a:r>
          </a:p>
          <a:p>
            <a:pPr lvl="0"/>
            <a:r>
              <a:rPr lang="en-GB" dirty="0"/>
              <a:t>Fast rate of weight loss &gt;1kg/week for 2 consecutive weeks (red risk) 500-999g/week for 2 consecutive weeks (amber risk)</a:t>
            </a:r>
          </a:p>
          <a:p>
            <a:pPr lvl="0"/>
            <a:r>
              <a:rPr lang="en-GB" dirty="0"/>
              <a:t>Minimal or no feeding prior to re-feeding, acute food refusal or calorie intake 400-600kcal/day.  If in combination with vomiting or laxative misuse this will increase risk further</a:t>
            </a:r>
          </a:p>
          <a:p>
            <a:pPr lvl="0"/>
            <a:r>
              <a:rPr lang="en-GB" dirty="0"/>
              <a:t>Previous history of re-feeding syndrome</a:t>
            </a:r>
          </a:p>
          <a:p>
            <a:pPr lvl="0"/>
            <a:r>
              <a:rPr lang="en-GB" dirty="0"/>
              <a:t>Neutropenia (low white cell count on full blood count)</a:t>
            </a:r>
          </a:p>
          <a:p>
            <a:endParaRPr lang="en-GB" dirty="0"/>
          </a:p>
        </p:txBody>
      </p:sp>
    </p:spTree>
    <p:extLst>
      <p:ext uri="{BB962C8B-B14F-4D97-AF65-F5344CB8AC3E}">
        <p14:creationId xmlns:p14="http://schemas.microsoft.com/office/powerpoint/2010/main" val="24982375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E07A329-529C-4F1A-8796-2153A84C9EC8}"/>
              </a:ext>
            </a:extLst>
          </p:cNvPr>
          <p:cNvSpPr>
            <a:spLocks noGrp="1"/>
          </p:cNvSpPr>
          <p:nvPr>
            <p:ph type="title"/>
          </p:nvPr>
        </p:nvSpPr>
        <p:spPr>
          <a:xfrm>
            <a:off x="683568" y="404664"/>
            <a:ext cx="6554867" cy="1524000"/>
          </a:xfrm>
        </p:spPr>
        <p:txBody>
          <a:bodyPr/>
          <a:lstStyle/>
          <a:p>
            <a:pPr algn="ctr"/>
            <a:r>
              <a:rPr lang="en-GB" dirty="0"/>
              <a:t>Refeeding Syndrome</a:t>
            </a:r>
          </a:p>
        </p:txBody>
      </p:sp>
      <p:sp>
        <p:nvSpPr>
          <p:cNvPr id="2" name="Content Placeholder 1">
            <a:extLst>
              <a:ext uri="{FF2B5EF4-FFF2-40B4-BE49-F238E27FC236}">
                <a16:creationId xmlns:a16="http://schemas.microsoft.com/office/drawing/2014/main" id="{5BEAF95D-D88E-4555-A73D-210784396C9D}"/>
              </a:ext>
            </a:extLst>
          </p:cNvPr>
          <p:cNvSpPr>
            <a:spLocks noGrp="1"/>
          </p:cNvSpPr>
          <p:nvPr>
            <p:ph idx="1"/>
          </p:nvPr>
        </p:nvSpPr>
        <p:spPr>
          <a:xfrm>
            <a:off x="655426" y="1700808"/>
            <a:ext cx="7805006" cy="4752528"/>
          </a:xfrm>
        </p:spPr>
        <p:txBody>
          <a:bodyPr>
            <a:normAutofit fontScale="92500" lnSpcReduction="20000"/>
          </a:bodyPr>
          <a:lstStyle/>
          <a:p>
            <a:pPr marL="0" indent="0">
              <a:buNone/>
            </a:pPr>
            <a:r>
              <a:rPr lang="en-GB" dirty="0"/>
              <a:t> </a:t>
            </a:r>
          </a:p>
          <a:p>
            <a:r>
              <a:rPr lang="en-GB" dirty="0"/>
              <a:t>Re-feeding syndrome is a serious potential complication of commencing feeding in someone who has experienced a period of ‘starvation’.  Highest risk is in first week.</a:t>
            </a:r>
          </a:p>
          <a:p>
            <a:r>
              <a:rPr lang="en-GB" dirty="0"/>
              <a:t>The syndrome includes biochemical abnormalities and clinical findings.  The most significant is a reduction in phosphate level, which may be followed by cardiovascular (tachycardia, cardiac failure and oedema, hypotension and arrhythmia) and neurological sequelae (confusion).  </a:t>
            </a:r>
          </a:p>
          <a:p>
            <a:r>
              <a:rPr lang="en-GB" dirty="0"/>
              <a:t>In starvation insulin secretion is decreased due to decreased intake of carbohydrate. Fat and protein stores are catabolised to produce energy and stores of essential electrolytes (phosphate, potassium and magnesium) may be depleted.  When undernourished patients are re-fed the body switches back to carbohydrate metabolism, insulin is released and phosphate, magnesium and potassium are taken into cells resulting in the potential low phosphate level. </a:t>
            </a:r>
          </a:p>
          <a:p>
            <a:pPr marL="0" indent="0">
              <a:buNone/>
            </a:pPr>
            <a:endParaRPr lang="en-GB" dirty="0"/>
          </a:p>
          <a:p>
            <a:endParaRPr lang="en-GB" dirty="0"/>
          </a:p>
        </p:txBody>
      </p:sp>
    </p:spTree>
    <p:extLst>
      <p:ext uri="{BB962C8B-B14F-4D97-AF65-F5344CB8AC3E}">
        <p14:creationId xmlns:p14="http://schemas.microsoft.com/office/powerpoint/2010/main" val="2744527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2067" y="260648"/>
            <a:ext cx="6554867" cy="1524000"/>
          </a:xfrm>
        </p:spPr>
        <p:txBody>
          <a:bodyPr>
            <a:normAutofit/>
          </a:bodyPr>
          <a:lstStyle/>
          <a:p>
            <a:pPr algn="ctr"/>
            <a:r>
              <a:rPr lang="en-GB" sz="4000" b="1" dirty="0"/>
              <a:t>Useful future reading</a:t>
            </a:r>
          </a:p>
        </p:txBody>
      </p:sp>
      <p:sp>
        <p:nvSpPr>
          <p:cNvPr id="2" name="Content Placeholder 1"/>
          <p:cNvSpPr>
            <a:spLocks noGrp="1"/>
          </p:cNvSpPr>
          <p:nvPr>
            <p:ph idx="1"/>
          </p:nvPr>
        </p:nvSpPr>
        <p:spPr>
          <a:xfrm>
            <a:off x="872067" y="2060848"/>
            <a:ext cx="7408333" cy="4065315"/>
          </a:xfrm>
        </p:spPr>
        <p:txBody>
          <a:bodyPr>
            <a:normAutofit fontScale="85000" lnSpcReduction="10000"/>
          </a:bodyPr>
          <a:lstStyle/>
          <a:p>
            <a:r>
              <a:rPr lang="en-GB" dirty="0"/>
              <a:t>BEAT Eating disorders -https://www.beateatingdisorders.org.uk/</a:t>
            </a:r>
          </a:p>
          <a:p>
            <a:r>
              <a:rPr lang="en-GB" dirty="0"/>
              <a:t>Royal College of Psychiatrists (2012) Junior MARSIPAN: Management of Really Sick Patients under 18 with Anorexia Nervosa. https://www.rcpsych.ac.uk/docs/default-source/improving-care/better-mh-policy/college-reports/college-report-cr168.pdf</a:t>
            </a:r>
          </a:p>
          <a:p>
            <a:r>
              <a:rPr lang="en-GB" altLang="en-US" dirty="0"/>
              <a:t>National Institute for Health and Clinical Excellence (2017) Eating disorders recognition and treatment. https://www.nice.org.uk/guidance/ng69/resources/eating-disorders-recognition-and-treatment-pdf-1837582159813 </a:t>
            </a:r>
          </a:p>
          <a:p>
            <a:r>
              <a:rPr lang="en-GB" dirty="0"/>
              <a:t>Skills Based Learning for Caring for a Loved One with an Eating Disorder by Janet Treasure, Grainne Smith and Anna Crane. </a:t>
            </a:r>
          </a:p>
          <a:p>
            <a:r>
              <a:rPr lang="en-GB" dirty="0"/>
              <a:t>Eating Disorders: A Parent’s Guide by Rachel Bryant-Waugh and Bryan </a:t>
            </a:r>
            <a:r>
              <a:rPr lang="en-GB" dirty="0" err="1"/>
              <a:t>Lask</a:t>
            </a:r>
            <a:r>
              <a:rPr lang="en-GB" dirty="0"/>
              <a:t>.  </a:t>
            </a:r>
          </a:p>
          <a:p>
            <a:endParaRPr lang="en-GB" dirty="0"/>
          </a:p>
          <a:p>
            <a:endParaRPr lang="en-GB" altLang="en-US" dirty="0"/>
          </a:p>
          <a:p>
            <a:endParaRPr lang="en-GB" dirty="0"/>
          </a:p>
        </p:txBody>
      </p:sp>
    </p:spTree>
    <p:extLst>
      <p:ext uri="{BB962C8B-B14F-4D97-AF65-F5344CB8AC3E}">
        <p14:creationId xmlns:p14="http://schemas.microsoft.com/office/powerpoint/2010/main" val="1784291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74712"/>
            <a:ext cx="6554867" cy="1235968"/>
          </a:xfrm>
        </p:spPr>
        <p:txBody>
          <a:bodyPr>
            <a:normAutofit/>
          </a:bodyPr>
          <a:lstStyle/>
          <a:p>
            <a:r>
              <a:rPr lang="en-GB" sz="4000" dirty="0"/>
              <a:t>Eating Disorder Facts</a:t>
            </a:r>
          </a:p>
        </p:txBody>
      </p:sp>
      <p:sp>
        <p:nvSpPr>
          <p:cNvPr id="7" name="Content Placeholder 6"/>
          <p:cNvSpPr>
            <a:spLocks noGrp="1"/>
          </p:cNvSpPr>
          <p:nvPr>
            <p:ph idx="1"/>
          </p:nvPr>
        </p:nvSpPr>
        <p:spPr>
          <a:xfrm>
            <a:off x="809588" y="1268760"/>
            <a:ext cx="7524824" cy="4896544"/>
          </a:xfrm>
        </p:spPr>
        <p:txBody>
          <a:bodyPr>
            <a:normAutofit fontScale="70000" lnSpcReduction="20000"/>
          </a:bodyPr>
          <a:lstStyle/>
          <a:p>
            <a:r>
              <a:rPr lang="en-GB" sz="2300" dirty="0"/>
              <a:t>Anorexia Nervosa primarily occurs in girls and young women (Buhren, Ribbeck, Schwarte, Egberts, Preiffer, Fleischhaker, Wewetzer, Kennes, Dempfle &amp; </a:t>
            </a:r>
            <a:r>
              <a:rPr lang="en-GB" sz="2300" dirty="0" err="1"/>
              <a:t>Herpertz-Dahlmann</a:t>
            </a:r>
            <a:r>
              <a:rPr lang="en-GB" sz="2300" dirty="0"/>
              <a:t>, 2013) but prevalence is increasing in boys.</a:t>
            </a:r>
          </a:p>
          <a:p>
            <a:r>
              <a:rPr lang="en-GB" sz="2300" dirty="0"/>
              <a:t>There is an increased prevalence in adolescent females between the ages of 15-19 (Espie &amp; Eisler, 2015). </a:t>
            </a:r>
          </a:p>
          <a:p>
            <a:r>
              <a:rPr lang="en-GB" sz="2300" dirty="0"/>
              <a:t>It is important that adolescent patients with Anorexia Nervosa are treated early to improve prognosis and decrease the risk of chronic course (Naab, Schlegl, Korte, Heuser, Fumi, Fichter, Cuntz &amp; Voderholzer (2013). </a:t>
            </a:r>
          </a:p>
          <a:p>
            <a:r>
              <a:rPr lang="en-GB" sz="2300" dirty="0"/>
              <a:t>Heritability of eating disorders is around 80%</a:t>
            </a:r>
          </a:p>
          <a:p>
            <a:r>
              <a:rPr lang="en-GB" sz="2300" dirty="0"/>
              <a:t>BEAT  (Beating Eating Disorders):</a:t>
            </a:r>
          </a:p>
          <a:p>
            <a:r>
              <a:rPr lang="en-GB" sz="2300" dirty="0"/>
              <a:t>3 children per year die of Anorexia Nervosa</a:t>
            </a:r>
          </a:p>
          <a:p>
            <a:r>
              <a:rPr lang="en-GB" sz="2300" dirty="0"/>
              <a:t>At least 1.25 million people in the UK suffer from an eating disorder (2017) 25% of those affected by an eating disorder are male.</a:t>
            </a:r>
          </a:p>
          <a:p>
            <a:r>
              <a:rPr lang="en-GB" sz="2300" dirty="0"/>
              <a:t>Onset of an eating disorder - many develop in adolescence, youngest recorded is six while research reports cases of women in their 70’s</a:t>
            </a:r>
          </a:p>
          <a:p>
            <a:r>
              <a:rPr lang="en-GB" sz="2300" dirty="0"/>
              <a:t>Prognosis of an eating disorder -1/3 Death, 1/3 Long term eating problem,  1/3 recover over time usually up to 5 years.</a:t>
            </a:r>
          </a:p>
          <a:p>
            <a:endParaRPr lang="en-GB" b="1" dirty="0"/>
          </a:p>
          <a:p>
            <a:endParaRPr lang="en-GB" dirty="0"/>
          </a:p>
        </p:txBody>
      </p:sp>
    </p:spTree>
    <p:extLst>
      <p:ext uri="{BB962C8B-B14F-4D97-AF65-F5344CB8AC3E}">
        <p14:creationId xmlns:p14="http://schemas.microsoft.com/office/powerpoint/2010/main" val="24103699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 calcmode="lin" valueType="num">
                                      <p:cBhvr additive="base">
                                        <p:cTn id="5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A2532-5D74-4FA7-81E2-F3045D5D24EC}"/>
              </a:ext>
            </a:extLst>
          </p:cNvPr>
          <p:cNvSpPr>
            <a:spLocks noGrp="1"/>
          </p:cNvSpPr>
          <p:nvPr>
            <p:ph type="title"/>
          </p:nvPr>
        </p:nvSpPr>
        <p:spPr>
          <a:xfrm>
            <a:off x="827584" y="624447"/>
            <a:ext cx="6554867" cy="1524000"/>
          </a:xfrm>
        </p:spPr>
        <p:txBody>
          <a:bodyPr/>
          <a:lstStyle/>
          <a:p>
            <a:r>
              <a:rPr lang="en-GB" dirty="0"/>
              <a:t>Future reading</a:t>
            </a:r>
          </a:p>
        </p:txBody>
      </p:sp>
      <p:sp>
        <p:nvSpPr>
          <p:cNvPr id="3" name="Content Placeholder 2">
            <a:extLst>
              <a:ext uri="{FF2B5EF4-FFF2-40B4-BE49-F238E27FC236}">
                <a16:creationId xmlns:a16="http://schemas.microsoft.com/office/drawing/2014/main" id="{AA34C1A0-1584-499A-BEED-9E451236C172}"/>
              </a:ext>
            </a:extLst>
          </p:cNvPr>
          <p:cNvSpPr>
            <a:spLocks noGrp="1"/>
          </p:cNvSpPr>
          <p:nvPr>
            <p:ph idx="1"/>
          </p:nvPr>
        </p:nvSpPr>
        <p:spPr>
          <a:xfrm>
            <a:off x="651655" y="2465883"/>
            <a:ext cx="6554867" cy="3767670"/>
          </a:xfrm>
        </p:spPr>
        <p:txBody>
          <a:bodyPr>
            <a:normAutofit/>
          </a:bodyPr>
          <a:lstStyle/>
          <a:p>
            <a:r>
              <a:rPr lang="en-GB" b="1" dirty="0"/>
              <a:t>FREED - First Episode Rapid Early Intervention for Eating Disorders </a:t>
            </a:r>
            <a:r>
              <a:rPr lang="en-GB" b="1" u="sng" dirty="0">
                <a:hlinkClick r:id="rId2"/>
              </a:rPr>
              <a:t>https://freedfromed.co.uk/</a:t>
            </a:r>
            <a:r>
              <a:rPr lang="en-GB" b="1" dirty="0"/>
              <a:t> </a:t>
            </a:r>
            <a:endParaRPr lang="en-GB" dirty="0"/>
          </a:p>
          <a:p>
            <a:r>
              <a:rPr lang="en-GB" dirty="0"/>
              <a:t> </a:t>
            </a:r>
            <a:r>
              <a:rPr lang="en-GB" b="1" dirty="0"/>
              <a:t>ABC - Anorexia and Bulimia Care </a:t>
            </a:r>
            <a:r>
              <a:rPr lang="en-GB" b="1" u="sng" dirty="0">
                <a:hlinkClick r:id="rId3"/>
              </a:rPr>
              <a:t>www.anorexiabulimiacare.org.uk</a:t>
            </a:r>
            <a:r>
              <a:rPr lang="en-GB" dirty="0"/>
              <a:t> </a:t>
            </a:r>
          </a:p>
          <a:p>
            <a:pPr marL="0" indent="0">
              <a:buNone/>
            </a:pPr>
            <a:r>
              <a:rPr lang="en-GB" dirty="0"/>
              <a:t> </a:t>
            </a:r>
          </a:p>
          <a:p>
            <a:endParaRPr lang="en-GB" dirty="0"/>
          </a:p>
        </p:txBody>
      </p:sp>
    </p:spTree>
    <p:extLst>
      <p:ext uri="{BB962C8B-B14F-4D97-AF65-F5344CB8AC3E}">
        <p14:creationId xmlns:p14="http://schemas.microsoft.com/office/powerpoint/2010/main" val="29360816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15616" y="476672"/>
            <a:ext cx="6554867" cy="1524000"/>
          </a:xfrm>
        </p:spPr>
        <p:txBody>
          <a:bodyPr/>
          <a:lstStyle/>
          <a:p>
            <a:r>
              <a:rPr lang="en-GB" dirty="0"/>
              <a:t>Any Questions? </a:t>
            </a:r>
          </a:p>
        </p:txBody>
      </p:sp>
      <p:pic>
        <p:nvPicPr>
          <p:cNvPr id="1026" name="Picture 2" descr="Image result for any question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708920"/>
            <a:ext cx="6768752" cy="3792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4659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338328"/>
            <a:ext cx="8229600" cy="858424"/>
          </a:xfrm>
        </p:spPr>
        <p:txBody>
          <a:bodyPr>
            <a:normAutofit fontScale="90000"/>
          </a:bodyPr>
          <a:lstStyle/>
          <a:p>
            <a:pPr algn="ctr"/>
            <a:r>
              <a:rPr lang="en-GB" sz="3600" dirty="0"/>
              <a:t>What differentiates Disordered Eating from A Clinical Eating Disorder?</a:t>
            </a:r>
          </a:p>
        </p:txBody>
      </p:sp>
      <p:sp>
        <p:nvSpPr>
          <p:cNvPr id="10" name="Text Placeholder 9"/>
          <p:cNvSpPr>
            <a:spLocks noGrp="1"/>
          </p:cNvSpPr>
          <p:nvPr>
            <p:ph type="body" idx="1"/>
          </p:nvPr>
        </p:nvSpPr>
        <p:spPr>
          <a:xfrm>
            <a:off x="704851" y="1609475"/>
            <a:ext cx="3319280" cy="639762"/>
          </a:xfrm>
        </p:spPr>
        <p:txBody>
          <a:bodyPr>
            <a:normAutofit fontScale="92500" lnSpcReduction="20000"/>
          </a:bodyPr>
          <a:lstStyle/>
          <a:p>
            <a:r>
              <a:rPr lang="en-GB" dirty="0"/>
              <a:t>Clinical Eating Disorder</a:t>
            </a:r>
          </a:p>
        </p:txBody>
      </p:sp>
      <p:sp>
        <p:nvSpPr>
          <p:cNvPr id="3" name="Content Placeholder 2">
            <a:extLst>
              <a:ext uri="{FF2B5EF4-FFF2-40B4-BE49-F238E27FC236}">
                <a16:creationId xmlns:a16="http://schemas.microsoft.com/office/drawing/2014/main" id="{DB93E0FC-872F-4AB5-8D2D-10E3E0E053DE}"/>
              </a:ext>
            </a:extLst>
          </p:cNvPr>
          <p:cNvSpPr>
            <a:spLocks noGrp="1"/>
          </p:cNvSpPr>
          <p:nvPr>
            <p:ph sz="half" idx="2"/>
          </p:nvPr>
        </p:nvSpPr>
        <p:spPr>
          <a:xfrm>
            <a:off x="4572000" y="2249236"/>
            <a:ext cx="4073663" cy="4154983"/>
          </a:xfrm>
        </p:spPr>
        <p:txBody>
          <a:bodyPr>
            <a:normAutofit fontScale="62500" lnSpcReduction="20000"/>
          </a:bodyPr>
          <a:lstStyle/>
          <a:p>
            <a:r>
              <a:rPr lang="en-GB" dirty="0">
                <a:solidFill>
                  <a:schemeClr val="bg1"/>
                </a:solidFill>
              </a:rPr>
              <a:t>Disordered eating can take a number of different forms and can overlap with characteristics of eating disorders. However, many young people with disordered eating do not entirely fit a criteria for a diagnosis of a specific eating disorders, or may have milder forms of the disorder. Therefore, disordered eating doesn’t necessarily warrant a diagnosis. </a:t>
            </a:r>
          </a:p>
          <a:p>
            <a:r>
              <a:rPr lang="en-GB" dirty="0">
                <a:solidFill>
                  <a:schemeClr val="bg1"/>
                </a:solidFill>
              </a:rPr>
              <a:t>Some eating behaviours can be attributed to issues with emotional regulation and not about influencing weight and shape. </a:t>
            </a:r>
          </a:p>
          <a:p>
            <a:r>
              <a:rPr lang="en-GB" dirty="0">
                <a:solidFill>
                  <a:schemeClr val="bg1"/>
                </a:solidFill>
              </a:rPr>
              <a:t>Many other mental health conditions highlight changes in eating behaviour/appetite. Diagnosis such as personality disorder (not diagnosed in under 18s) emetophobia, anxiety disorders and depression However, this would not necessarily mean the individual has an eating disorder. </a:t>
            </a:r>
          </a:p>
          <a:p>
            <a:r>
              <a:rPr lang="en-GB" dirty="0">
                <a:solidFill>
                  <a:schemeClr val="bg1"/>
                </a:solidFill>
              </a:rPr>
              <a:t>Low weight itself does not always determine an eating disorder diagnosis. </a:t>
            </a:r>
          </a:p>
          <a:p>
            <a:pPr marL="0" indent="0">
              <a:buNone/>
            </a:pPr>
            <a:endParaRPr lang="en-GB" dirty="0"/>
          </a:p>
        </p:txBody>
      </p:sp>
      <p:sp>
        <p:nvSpPr>
          <p:cNvPr id="12" name="Text Placeholder 11"/>
          <p:cNvSpPr>
            <a:spLocks noGrp="1"/>
          </p:cNvSpPr>
          <p:nvPr>
            <p:ph type="body" sz="quarter" idx="3"/>
          </p:nvPr>
        </p:nvSpPr>
        <p:spPr>
          <a:xfrm>
            <a:off x="5446044" y="1333132"/>
            <a:ext cx="3168352" cy="639762"/>
          </a:xfrm>
        </p:spPr>
        <p:txBody>
          <a:bodyPr>
            <a:normAutofit fontScale="92500" lnSpcReduction="20000"/>
          </a:bodyPr>
          <a:lstStyle/>
          <a:p>
            <a:r>
              <a:rPr lang="en-GB" dirty="0"/>
              <a:t>Disordered</a:t>
            </a:r>
            <a:r>
              <a:rPr lang="en-GB" b="1" dirty="0"/>
              <a:t> </a:t>
            </a:r>
            <a:r>
              <a:rPr lang="en-GB" dirty="0"/>
              <a:t>Eating</a:t>
            </a:r>
            <a:r>
              <a:rPr lang="en-GB" b="1" dirty="0"/>
              <a:t> </a:t>
            </a:r>
          </a:p>
        </p:txBody>
      </p:sp>
      <p:sp>
        <p:nvSpPr>
          <p:cNvPr id="14" name="Text Placeholder 11"/>
          <p:cNvSpPr txBox="1">
            <a:spLocks/>
          </p:cNvSpPr>
          <p:nvPr/>
        </p:nvSpPr>
        <p:spPr>
          <a:xfrm>
            <a:off x="3779549" y="1675244"/>
            <a:ext cx="1648156" cy="639762"/>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100000"/>
              <a:buFont typeface="Symbol" pitchFamily="18" charset="2"/>
              <a:buNone/>
              <a:defRPr sz="2400" b="0" i="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r>
              <a:rPr lang="en-GB" b="1" dirty="0"/>
              <a:t>VS </a:t>
            </a:r>
          </a:p>
        </p:txBody>
      </p:sp>
      <p:sp>
        <p:nvSpPr>
          <p:cNvPr id="2" name="TextBox 1">
            <a:extLst>
              <a:ext uri="{FF2B5EF4-FFF2-40B4-BE49-F238E27FC236}">
                <a16:creationId xmlns:a16="http://schemas.microsoft.com/office/drawing/2014/main" id="{A1BEA112-D844-4B0C-8680-175E1BDF7BC5}"/>
              </a:ext>
            </a:extLst>
          </p:cNvPr>
          <p:cNvSpPr txBox="1"/>
          <p:nvPr/>
        </p:nvSpPr>
        <p:spPr>
          <a:xfrm>
            <a:off x="457200" y="2249235"/>
            <a:ext cx="3898776" cy="4585871"/>
          </a:xfrm>
          <a:prstGeom prst="rect">
            <a:avLst/>
          </a:prstGeom>
          <a:noFill/>
        </p:spPr>
        <p:txBody>
          <a:bodyPr wrap="square" rtlCol="0">
            <a:spAutoFit/>
          </a:bodyPr>
          <a:lstStyle/>
          <a:p>
            <a:r>
              <a:rPr lang="en-GB" sz="1300" b="1" dirty="0">
                <a:solidFill>
                  <a:schemeClr val="bg1"/>
                </a:solidFill>
              </a:rPr>
              <a:t>‘</a:t>
            </a:r>
            <a:r>
              <a:rPr lang="en-GB" sz="1300" dirty="0">
                <a:solidFill>
                  <a:schemeClr val="bg1"/>
                </a:solidFill>
              </a:rPr>
              <a:t>Feeding and Eating Disorders involve abnormal eating or feeding behaviours that are not best explained by another health condition.  They are not developmentally appropriate or culturally sanctioned. Eating disorders involve abnormal eating behaviour and preoccupation with food as well as prominent body weight and shape concerns.’  (ICD 11 definition of eating disorders or feeding disorders). </a:t>
            </a:r>
          </a:p>
          <a:p>
            <a:endParaRPr lang="en-GB" sz="1300" dirty="0">
              <a:solidFill>
                <a:schemeClr val="bg1"/>
              </a:solidFill>
            </a:endParaRPr>
          </a:p>
          <a:p>
            <a:r>
              <a:rPr lang="en-GB" sz="1300" dirty="0">
                <a:solidFill>
                  <a:schemeClr val="bg1"/>
                </a:solidFill>
              </a:rPr>
              <a:t>Main types of eating disorders are: Anorexia nervosa(AN), Bulimia nervosa(BN),Binge eating disorder (BED), other specified eating disorder (OSFED), Avoidant/ Restrictive Food Intake Disorder (ARFID).</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p:txBody>
      </p:sp>
    </p:spTree>
    <p:extLst>
      <p:ext uri="{BB962C8B-B14F-4D97-AF65-F5344CB8AC3E}">
        <p14:creationId xmlns:p14="http://schemas.microsoft.com/office/powerpoint/2010/main" val="2769175416"/>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 calcmode="lin" valueType="num">
                                      <p:cBhvr additive="base">
                                        <p:cTn id="1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build="p"/>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03648" y="620689"/>
            <a:ext cx="6554867" cy="1524000"/>
          </a:xfrm>
        </p:spPr>
        <p:txBody>
          <a:bodyPr>
            <a:noAutofit/>
          </a:bodyPr>
          <a:lstStyle/>
          <a:p>
            <a:pPr algn="ctr"/>
            <a:r>
              <a:rPr lang="en-GB" dirty="0"/>
              <a:t>Types of Eating Disorders seen in the Eating Disorder Service</a:t>
            </a:r>
          </a:p>
        </p:txBody>
      </p:sp>
      <p:sp>
        <p:nvSpPr>
          <p:cNvPr id="5" name="Content Placeholder 4"/>
          <p:cNvSpPr>
            <a:spLocks noGrp="1"/>
          </p:cNvSpPr>
          <p:nvPr>
            <p:ph idx="1"/>
          </p:nvPr>
        </p:nvSpPr>
        <p:spPr>
          <a:xfrm>
            <a:off x="867833" y="2996952"/>
            <a:ext cx="7408333" cy="3672407"/>
          </a:xfrm>
        </p:spPr>
        <p:txBody>
          <a:bodyPr>
            <a:normAutofit fontScale="70000" lnSpcReduction="20000"/>
          </a:bodyPr>
          <a:lstStyle/>
          <a:p>
            <a:pPr algn="ctr"/>
            <a:r>
              <a:rPr lang="en-GB" sz="3600" dirty="0"/>
              <a:t>Anorexia Nervosa</a:t>
            </a:r>
          </a:p>
          <a:p>
            <a:pPr algn="ctr"/>
            <a:r>
              <a:rPr lang="en-GB" sz="3600" dirty="0"/>
              <a:t>Bulimia Nervosa</a:t>
            </a:r>
          </a:p>
          <a:p>
            <a:pPr algn="ctr"/>
            <a:r>
              <a:rPr lang="en-GB" sz="3600" dirty="0"/>
              <a:t>Other Specific Feeding and Eating Disorders (OSFED), previously known as EDNOS. </a:t>
            </a:r>
          </a:p>
          <a:p>
            <a:pPr algn="ctr"/>
            <a:r>
              <a:rPr lang="en-GB" sz="3600" dirty="0"/>
              <a:t>Binge Eating Disorder</a:t>
            </a:r>
          </a:p>
          <a:p>
            <a:pPr algn="ctr"/>
            <a:r>
              <a:rPr lang="en-GB" sz="3600" dirty="0"/>
              <a:t>Avoidant/ Restrictive Food Intake Disorder (ARFID) – currently offering assessment only, but treatment is being considered across the city. </a:t>
            </a:r>
          </a:p>
          <a:p>
            <a:pPr algn="ctr"/>
            <a:endParaRPr lang="en-GB" sz="3600" dirty="0"/>
          </a:p>
          <a:p>
            <a:pPr marL="0" indent="0" algn="ctr">
              <a:buNone/>
            </a:pPr>
            <a:endParaRPr lang="en-GB" sz="3600" dirty="0"/>
          </a:p>
          <a:p>
            <a:endParaRPr lang="en-GB" dirty="0"/>
          </a:p>
        </p:txBody>
      </p:sp>
    </p:spTree>
    <p:extLst>
      <p:ext uri="{BB962C8B-B14F-4D97-AF65-F5344CB8AC3E}">
        <p14:creationId xmlns:p14="http://schemas.microsoft.com/office/powerpoint/2010/main" val="30472995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764704"/>
            <a:ext cx="8352928" cy="648072"/>
          </a:xfrm>
        </p:spPr>
        <p:txBody>
          <a:bodyPr>
            <a:normAutofit/>
          </a:bodyPr>
          <a:lstStyle/>
          <a:p>
            <a:pPr algn="ctr"/>
            <a:r>
              <a:rPr lang="en-GB" dirty="0"/>
              <a:t>Anorexia Nervosa (AN)</a:t>
            </a:r>
          </a:p>
        </p:txBody>
      </p:sp>
      <p:sp>
        <p:nvSpPr>
          <p:cNvPr id="2" name="Content Placeholder 1"/>
          <p:cNvSpPr>
            <a:spLocks noGrp="1"/>
          </p:cNvSpPr>
          <p:nvPr>
            <p:ph idx="1"/>
          </p:nvPr>
        </p:nvSpPr>
        <p:spPr>
          <a:xfrm>
            <a:off x="323528" y="1412776"/>
            <a:ext cx="8568951" cy="4824536"/>
          </a:xfrm>
        </p:spPr>
        <p:txBody>
          <a:bodyPr>
            <a:normAutofit fontScale="92500" lnSpcReduction="20000"/>
          </a:bodyPr>
          <a:lstStyle/>
          <a:p>
            <a:r>
              <a:rPr lang="en-GB" dirty="0"/>
              <a:t>Anorexia Nervosa is characterised by significantly low body weight for the individual’s height, age and developmental stage. </a:t>
            </a:r>
          </a:p>
          <a:p>
            <a:r>
              <a:rPr lang="en-GB" dirty="0"/>
              <a:t>Rapid weight loss (e.g. more than 20% of total body weight within 6 months) may replace the low body weight guideline as long as other diagnostic requirements are met. </a:t>
            </a:r>
          </a:p>
          <a:p>
            <a:r>
              <a:rPr lang="en-GB" dirty="0"/>
              <a:t>Children and adolescents may exhibit failure to gain weight as expected based on the individual developmental trajectory rather than weight loss. </a:t>
            </a:r>
          </a:p>
          <a:p>
            <a:r>
              <a:rPr lang="en-GB" dirty="0"/>
              <a:t>Low body weight is accompanied by a persistent pattern of behaviours to prevent restoration of normal weight, which may include behaviours aimed at reducing energy intake (restricted eating), purging behaviours (e.g. self-induced vomiting, misuse of laxatives), and behaviours aimed at increasing energy expenditure (e.g. excessive exercise), typically associated with a fear of weight gain. </a:t>
            </a:r>
          </a:p>
          <a:p>
            <a:r>
              <a:rPr lang="en-GB" dirty="0"/>
              <a:t>Low body weight or shape is central to the person's self-evaluation or is inaccurately perceived to be normal or even excessive.</a:t>
            </a:r>
          </a:p>
          <a:p>
            <a:endParaRPr lang="en-GB" dirty="0"/>
          </a:p>
        </p:txBody>
      </p:sp>
      <p:sp>
        <p:nvSpPr>
          <p:cNvPr id="4" name="TextBox 3">
            <a:extLst>
              <a:ext uri="{FF2B5EF4-FFF2-40B4-BE49-F238E27FC236}">
                <a16:creationId xmlns:a16="http://schemas.microsoft.com/office/drawing/2014/main" id="{7F609C4C-9031-4D93-B92D-BF2C065B40B8}"/>
              </a:ext>
            </a:extLst>
          </p:cNvPr>
          <p:cNvSpPr txBox="1"/>
          <p:nvPr/>
        </p:nvSpPr>
        <p:spPr>
          <a:xfrm>
            <a:off x="755576" y="6093296"/>
            <a:ext cx="5184576" cy="261610"/>
          </a:xfrm>
          <a:prstGeom prst="rect">
            <a:avLst/>
          </a:prstGeom>
          <a:noFill/>
        </p:spPr>
        <p:txBody>
          <a:bodyPr wrap="square" rtlCol="0">
            <a:spAutoFit/>
          </a:bodyPr>
          <a:lstStyle/>
          <a:p>
            <a:r>
              <a:rPr lang="en-GB" sz="1100" dirty="0"/>
              <a:t>The ICD 11- definition of eating or feeding disorders</a:t>
            </a:r>
          </a:p>
        </p:txBody>
      </p:sp>
    </p:spTree>
    <p:extLst>
      <p:ext uri="{BB962C8B-B14F-4D97-AF65-F5344CB8AC3E}">
        <p14:creationId xmlns:p14="http://schemas.microsoft.com/office/powerpoint/2010/main" val="37043556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91680" y="188640"/>
            <a:ext cx="6554867" cy="1524000"/>
          </a:xfrm>
        </p:spPr>
        <p:txBody>
          <a:bodyPr/>
          <a:lstStyle/>
          <a:p>
            <a:pPr algn="ctr"/>
            <a:r>
              <a:rPr lang="en-GB" b="1" dirty="0"/>
              <a:t>Bulimia Nervosa (BN)</a:t>
            </a:r>
          </a:p>
        </p:txBody>
      </p:sp>
      <p:sp>
        <p:nvSpPr>
          <p:cNvPr id="7" name="Content Placeholder 6">
            <a:extLst>
              <a:ext uri="{FF2B5EF4-FFF2-40B4-BE49-F238E27FC236}">
                <a16:creationId xmlns:a16="http://schemas.microsoft.com/office/drawing/2014/main" id="{0A8B9947-8642-4334-8A8A-A5E4F4248167}"/>
              </a:ext>
            </a:extLst>
          </p:cNvPr>
          <p:cNvSpPr>
            <a:spLocks noGrp="1"/>
          </p:cNvSpPr>
          <p:nvPr>
            <p:ph idx="1"/>
          </p:nvPr>
        </p:nvSpPr>
        <p:spPr>
          <a:xfrm>
            <a:off x="467546" y="2320458"/>
            <a:ext cx="8496944" cy="4032448"/>
          </a:xfrm>
        </p:spPr>
        <p:txBody>
          <a:bodyPr>
            <a:normAutofit fontScale="62500" lnSpcReduction="20000"/>
          </a:bodyPr>
          <a:lstStyle/>
          <a:p>
            <a:endParaRPr lang="en-GB" sz="2600" dirty="0">
              <a:solidFill>
                <a:schemeClr val="bg1"/>
              </a:solidFill>
            </a:endParaRPr>
          </a:p>
          <a:p>
            <a:r>
              <a:rPr lang="en-GB" sz="2600" dirty="0">
                <a:solidFill>
                  <a:schemeClr val="bg1"/>
                </a:solidFill>
              </a:rPr>
              <a:t>Bulimia Nervosa which is characterised by frequent, recurrent episodes of binge eating (e.g. once a week or more over a period of at least one month). </a:t>
            </a:r>
          </a:p>
          <a:p>
            <a:r>
              <a:rPr lang="en-GB" sz="2600" dirty="0">
                <a:solidFill>
                  <a:schemeClr val="bg1"/>
                </a:solidFill>
              </a:rPr>
              <a:t>A binge eating episode is a distinct period of time during which the individual experiences a subjective loss of control over eating, eating notably more or differently than usual, and feels unable to stop eating or limit the type or amount of food eaten.</a:t>
            </a:r>
          </a:p>
          <a:p>
            <a:r>
              <a:rPr lang="en-GB" sz="2600" dirty="0">
                <a:solidFill>
                  <a:schemeClr val="bg1"/>
                </a:solidFill>
              </a:rPr>
              <a:t> Binge eating is accompanied by repeated inappropriate compensatory behaviours aimed at preventing weight gain (e.g. self-induced vomiting, misuse of laxatives or enemas, strenuous exercise).</a:t>
            </a:r>
          </a:p>
          <a:p>
            <a:r>
              <a:rPr lang="en-GB" sz="2600" dirty="0">
                <a:solidFill>
                  <a:schemeClr val="bg1"/>
                </a:solidFill>
              </a:rPr>
              <a:t>The individual is preoccupied with body shape or weight, which strongly influences self-evaluation. There is marked distress about the pattern of binge eating and inappropriate compensatory behaviour or significant impairment in personal, family, social, educational, occupational or other important areas of functioning. </a:t>
            </a:r>
          </a:p>
          <a:p>
            <a:r>
              <a:rPr lang="en-GB" sz="2600" dirty="0">
                <a:solidFill>
                  <a:schemeClr val="bg1"/>
                </a:solidFill>
              </a:rPr>
              <a:t>The individual does not meet the diagnostic requirements of Anorexia Nervosa.</a:t>
            </a:r>
          </a:p>
          <a:p>
            <a:endParaRPr lang="en-GB" dirty="0"/>
          </a:p>
          <a:p>
            <a:endParaRPr lang="en-GB" dirty="0"/>
          </a:p>
          <a:p>
            <a:endParaRPr lang="en-GB" dirty="0"/>
          </a:p>
          <a:p>
            <a:endParaRPr lang="en-GB" dirty="0"/>
          </a:p>
          <a:p>
            <a:endParaRPr lang="en-GB" dirty="0"/>
          </a:p>
          <a:p>
            <a:endParaRPr lang="en-GB" dirty="0"/>
          </a:p>
          <a:p>
            <a:pPr marL="0" indent="0">
              <a:buNone/>
            </a:pPr>
            <a:endParaRPr lang="en-GB" sz="900" dirty="0"/>
          </a:p>
          <a:p>
            <a:endParaRPr lang="en-GB" dirty="0"/>
          </a:p>
        </p:txBody>
      </p:sp>
      <p:sp>
        <p:nvSpPr>
          <p:cNvPr id="6" name="Content Placeholder 1"/>
          <p:cNvSpPr txBox="1">
            <a:spLocks/>
          </p:cNvSpPr>
          <p:nvPr/>
        </p:nvSpPr>
        <p:spPr>
          <a:xfrm>
            <a:off x="323528" y="3986661"/>
            <a:ext cx="4104456" cy="2366245"/>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ctr"/>
            <a:endParaRPr lang="en-GB" dirty="0"/>
          </a:p>
        </p:txBody>
      </p:sp>
      <p:sp>
        <p:nvSpPr>
          <p:cNvPr id="2" name="Rectangle 1">
            <a:extLst>
              <a:ext uri="{FF2B5EF4-FFF2-40B4-BE49-F238E27FC236}">
                <a16:creationId xmlns:a16="http://schemas.microsoft.com/office/drawing/2014/main" id="{133736DE-4ACB-4EB8-A785-6AF421114FC3}"/>
              </a:ext>
            </a:extLst>
          </p:cNvPr>
          <p:cNvSpPr/>
          <p:nvPr/>
        </p:nvSpPr>
        <p:spPr>
          <a:xfrm>
            <a:off x="683568" y="6029740"/>
            <a:ext cx="5256584" cy="261610"/>
          </a:xfrm>
          <a:prstGeom prst="rect">
            <a:avLst/>
          </a:prstGeom>
        </p:spPr>
        <p:txBody>
          <a:bodyPr wrap="square">
            <a:spAutoFit/>
          </a:bodyPr>
          <a:lstStyle/>
          <a:p>
            <a:r>
              <a:rPr lang="en-GB" sz="1100" dirty="0"/>
              <a:t>The ICD 11- definition of eating or feeding disorders</a:t>
            </a:r>
          </a:p>
        </p:txBody>
      </p:sp>
    </p:spTree>
    <p:extLst>
      <p:ext uri="{BB962C8B-B14F-4D97-AF65-F5344CB8AC3E}">
        <p14:creationId xmlns:p14="http://schemas.microsoft.com/office/powerpoint/2010/main" val="39153509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8229600" cy="1794528"/>
          </a:xfrm>
        </p:spPr>
        <p:txBody>
          <a:bodyPr>
            <a:noAutofit/>
          </a:bodyPr>
          <a:lstStyle/>
          <a:p>
            <a:pPr algn="ctr"/>
            <a:r>
              <a:rPr lang="en-GB" b="1" dirty="0"/>
              <a:t>Other Specific Feeding and Eating Disorders (OSFED)</a:t>
            </a:r>
          </a:p>
        </p:txBody>
      </p:sp>
      <p:sp>
        <p:nvSpPr>
          <p:cNvPr id="2" name="Content Placeholder 1"/>
          <p:cNvSpPr>
            <a:spLocks noGrp="1"/>
          </p:cNvSpPr>
          <p:nvPr>
            <p:ph idx="1"/>
          </p:nvPr>
        </p:nvSpPr>
        <p:spPr>
          <a:xfrm>
            <a:off x="755576" y="1605546"/>
            <a:ext cx="7632848" cy="5063814"/>
          </a:xfrm>
        </p:spPr>
        <p:txBody>
          <a:bodyPr>
            <a:normAutofit fontScale="70000" lnSpcReduction="20000"/>
          </a:bodyPr>
          <a:lstStyle/>
          <a:p>
            <a:r>
              <a:rPr lang="en-GB" dirty="0"/>
              <a:t>Other Specified Feeding or Eating Disorders (OSFED) was previously known as Eating Disorder Not Otherwise Specified (EDNOS). In the DSM-5, a person must present with feeding or eating behaviours that cause clinically significant distress and impairment, but do not meet the full criteria for any of the other disorders.</a:t>
            </a:r>
          </a:p>
          <a:p>
            <a:r>
              <a:rPr lang="en-GB" dirty="0"/>
              <a:t>A diagnosis might then be assigned that addresses the specific reason why the presentation does not meet the specifics of another disorder (e.g., bulimia nervosa - low frequency). The following are further examples for OSFED: </a:t>
            </a:r>
          </a:p>
          <a:p>
            <a:r>
              <a:rPr lang="en-GB" b="1" dirty="0"/>
              <a:t>Atypical Anorexia Nervosa</a:t>
            </a:r>
            <a:r>
              <a:rPr lang="en-GB" dirty="0"/>
              <a:t>: All criteria are met, except despite significant weight loss, the individual’s weight is within or above the normal range.</a:t>
            </a:r>
          </a:p>
          <a:p>
            <a:r>
              <a:rPr lang="en-GB" b="1" dirty="0"/>
              <a:t>Binge Eating Disorder (of low frequency and/or limited duration)</a:t>
            </a:r>
            <a:r>
              <a:rPr lang="en-GB" dirty="0"/>
              <a:t>: All of the criteria for BED are met, except at a lower frequency and/or for less than three months.</a:t>
            </a:r>
          </a:p>
          <a:p>
            <a:r>
              <a:rPr lang="en-GB" b="1" dirty="0"/>
              <a:t>Bulimia Nervosa</a:t>
            </a:r>
            <a:r>
              <a:rPr lang="en-GB" dirty="0"/>
              <a:t> </a:t>
            </a:r>
            <a:r>
              <a:rPr lang="en-GB" b="1" dirty="0"/>
              <a:t>(of low frequency and/or limited duration)</a:t>
            </a:r>
            <a:r>
              <a:rPr lang="en-GB" dirty="0"/>
              <a:t>: All of the criteria for bulimia nervosa are met, except that the binge eating and inappropriate compensatory behaviour occurs at a lower frequency and/or for less than three months.</a:t>
            </a:r>
          </a:p>
          <a:p>
            <a:r>
              <a:rPr lang="en-GB" b="1" dirty="0"/>
              <a:t>Purging Disorder</a:t>
            </a:r>
            <a:r>
              <a:rPr lang="en-GB" dirty="0"/>
              <a:t>: Recurrent purging behaviour to influence weight or shape in the absence of binge eating.</a:t>
            </a:r>
          </a:p>
          <a:p>
            <a:r>
              <a:rPr lang="en-GB" b="1" dirty="0"/>
              <a:t>Night Eating Syndrome</a:t>
            </a:r>
            <a:r>
              <a:rPr lang="en-GB" dirty="0"/>
              <a:t>: Recurrent episodes of night eating. Eating after awakening from sleep, or by excessive food consumption after the evening meal. The behaviour is not better explained by environmental influences or social norms. The behaviour causes significant distress/impairment. The behaviour is not better explained by another mental health disorder (e.g. BED).</a:t>
            </a:r>
          </a:p>
          <a:p>
            <a:pPr marL="0" indent="0">
              <a:buNone/>
            </a:pPr>
            <a:endParaRPr lang="en-GB" dirty="0"/>
          </a:p>
        </p:txBody>
      </p:sp>
    </p:spTree>
    <p:extLst>
      <p:ext uri="{BB962C8B-B14F-4D97-AF65-F5344CB8AC3E}">
        <p14:creationId xmlns:p14="http://schemas.microsoft.com/office/powerpoint/2010/main" val="25984564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22557" y="248815"/>
            <a:ext cx="6554867" cy="1524000"/>
          </a:xfrm>
        </p:spPr>
        <p:txBody>
          <a:bodyPr/>
          <a:lstStyle/>
          <a:p>
            <a:pPr algn="ctr"/>
            <a:r>
              <a:rPr lang="en-GB" b="1" dirty="0"/>
              <a:t>Binge Eating Disorder</a:t>
            </a:r>
          </a:p>
        </p:txBody>
      </p:sp>
      <p:sp>
        <p:nvSpPr>
          <p:cNvPr id="2" name="Content Placeholder 1"/>
          <p:cNvSpPr>
            <a:spLocks noGrp="1"/>
          </p:cNvSpPr>
          <p:nvPr>
            <p:ph idx="1"/>
          </p:nvPr>
        </p:nvSpPr>
        <p:spPr>
          <a:xfrm>
            <a:off x="467544" y="1772816"/>
            <a:ext cx="8064895" cy="4608511"/>
          </a:xfrm>
        </p:spPr>
        <p:txBody>
          <a:bodyPr>
            <a:normAutofit fontScale="92500" lnSpcReduction="20000"/>
          </a:bodyPr>
          <a:lstStyle/>
          <a:p>
            <a:r>
              <a:rPr lang="en-GB" dirty="0"/>
              <a:t>Binge eating disorder (BED) is characterised by frequent, recurrent episodes of binge eating (e.g. once a week or more over a period of several months).</a:t>
            </a:r>
          </a:p>
          <a:p>
            <a:r>
              <a:rPr lang="en-GB" dirty="0"/>
              <a:t> A binge eating episode is a distinct period of time during which the individual experiences a subjective loss of control over eating, eating notably more or differently than usual, and feels unable to stop eating or limit the type or amount of food eaten. Binge eating is experienced as very distressing, and is often accompanied by negative emotions such as guilt or disgust.</a:t>
            </a:r>
          </a:p>
          <a:p>
            <a:r>
              <a:rPr lang="en-GB" dirty="0"/>
              <a:t> However, unlike in Bulimia Nervosa, binge eating episodes are not regularly followed by inappropriate compensatory behaviours aimed at preventing weight gain (e.g. self-induced vomiting, misuse of laxatives or enemas, strenuous exercise).</a:t>
            </a:r>
          </a:p>
          <a:p>
            <a:r>
              <a:rPr lang="en-GB" dirty="0"/>
              <a:t> There is marked distress about the pattern of binge eating or significant impairment in personal, family, social, educational, occupational or other important areas of functioning.</a:t>
            </a:r>
          </a:p>
          <a:p>
            <a:endParaRPr lang="en-GB" dirty="0"/>
          </a:p>
        </p:txBody>
      </p:sp>
      <p:sp>
        <p:nvSpPr>
          <p:cNvPr id="4" name="Content Placeholder 1"/>
          <p:cNvSpPr txBox="1">
            <a:spLocks/>
          </p:cNvSpPr>
          <p:nvPr/>
        </p:nvSpPr>
        <p:spPr>
          <a:xfrm>
            <a:off x="899591" y="1412776"/>
            <a:ext cx="7632849" cy="720079"/>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ctr"/>
            <a:endParaRPr lang="en-GB" dirty="0"/>
          </a:p>
        </p:txBody>
      </p:sp>
    </p:spTree>
    <p:extLst>
      <p:ext uri="{BB962C8B-B14F-4D97-AF65-F5344CB8AC3E}">
        <p14:creationId xmlns:p14="http://schemas.microsoft.com/office/powerpoint/2010/main" val="28730247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1708</TotalTime>
  <Words>4651</Words>
  <Application>Microsoft Macintosh PowerPoint</Application>
  <PresentationFormat>On-screen Show (4:3)</PresentationFormat>
  <Paragraphs>316</Paragraphs>
  <Slides>31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Symbol</vt:lpstr>
      <vt:lpstr>Wingdings 3</vt:lpstr>
      <vt:lpstr>Slice</vt:lpstr>
      <vt:lpstr>SOLENT WEST CAMHS EATING DISORDER SERVICE</vt:lpstr>
      <vt:lpstr> LEARNING outcomes</vt:lpstr>
      <vt:lpstr>Eating Disorder Facts</vt:lpstr>
      <vt:lpstr>What differentiates Disordered Eating from A Clinical Eating Disorder?</vt:lpstr>
      <vt:lpstr>Types of Eating Disorders seen in the Eating Disorder Service</vt:lpstr>
      <vt:lpstr>Anorexia Nervosa (AN)</vt:lpstr>
      <vt:lpstr>Bulimia Nervosa (BN)</vt:lpstr>
      <vt:lpstr>Other Specific Feeding and Eating Disorders (OSFED)</vt:lpstr>
      <vt:lpstr>Binge Eating Disorder</vt:lpstr>
      <vt:lpstr> Avoidant/ Restrictive Food Intake Disorder (ARFID) </vt:lpstr>
      <vt:lpstr>How did we get here ?</vt:lpstr>
      <vt:lpstr>Primary Health Care Pathway</vt:lpstr>
      <vt:lpstr>Referral to CAMHS for an Eating Disorder</vt:lpstr>
      <vt:lpstr>Eating Disorder Referral Criteria</vt:lpstr>
      <vt:lpstr>PowerPoint Presentation</vt:lpstr>
      <vt:lpstr>Healthy Weight Range </vt:lpstr>
      <vt:lpstr>Calculating Healthy Weight Range</vt:lpstr>
      <vt:lpstr>What support do we offer if an Eating disorder diagnosis has been made</vt:lpstr>
      <vt:lpstr>Interventions</vt:lpstr>
      <vt:lpstr>Maudsley model of family based therapy </vt:lpstr>
      <vt:lpstr>Maudsley model cont</vt:lpstr>
      <vt:lpstr>Parent Support Group</vt:lpstr>
      <vt:lpstr>Individual Psychological support</vt:lpstr>
      <vt:lpstr>CAMHS intervention Pathway </vt:lpstr>
      <vt:lpstr>Treating an Eating Disorder: Community or inpatient treatment?</vt:lpstr>
      <vt:lpstr>Junior Marsipan</vt:lpstr>
      <vt:lpstr>High risk factors in eating disorders</vt:lpstr>
      <vt:lpstr>Refeeding Syndrome</vt:lpstr>
      <vt:lpstr>Useful future reading</vt:lpstr>
      <vt:lpstr>Future reading</vt:lpstr>
      <vt:lpstr>Any Questions? </vt:lpstr>
    </vt:vector>
  </TitlesOfParts>
  <Company>Solent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and Adolescent Mental Health Services (CAMHS) and Eating Disorders</dc:title>
  <dc:creator>Rayner Laura - Mental Health Nurse</dc:creator>
  <cp:lastModifiedBy>gill waring</cp:lastModifiedBy>
  <cp:revision>135</cp:revision>
  <cp:lastPrinted>2017-02-10T16:58:27Z</cp:lastPrinted>
  <dcterms:created xsi:type="dcterms:W3CDTF">2017-01-27T15:10:00Z</dcterms:created>
  <dcterms:modified xsi:type="dcterms:W3CDTF">2020-11-13T14:22:34Z</dcterms:modified>
</cp:coreProperties>
</file>