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2"/>
  </p:notesMasterIdLst>
  <p:sldIdLst>
    <p:sldId id="256" r:id="rId2"/>
    <p:sldId id="485" r:id="rId3"/>
    <p:sldId id="257" r:id="rId4"/>
    <p:sldId id="480" r:id="rId5"/>
    <p:sldId id="484" r:id="rId6"/>
    <p:sldId id="481" r:id="rId7"/>
    <p:sldId id="482" r:id="rId8"/>
    <p:sldId id="483" r:id="rId9"/>
    <p:sldId id="466" r:id="rId10"/>
    <p:sldId id="258" r:id="rId11"/>
    <p:sldId id="272" r:id="rId12"/>
    <p:sldId id="479" r:id="rId13"/>
    <p:sldId id="265" r:id="rId14"/>
    <p:sldId id="264" r:id="rId15"/>
    <p:sldId id="474" r:id="rId16"/>
    <p:sldId id="278" r:id="rId17"/>
    <p:sldId id="276" r:id="rId18"/>
    <p:sldId id="468" r:id="rId19"/>
    <p:sldId id="469" r:id="rId20"/>
    <p:sldId id="292" r:id="rId21"/>
    <p:sldId id="263" r:id="rId22"/>
    <p:sldId id="279" r:id="rId23"/>
    <p:sldId id="266" r:id="rId24"/>
    <p:sldId id="470" r:id="rId25"/>
    <p:sldId id="294" r:id="rId26"/>
    <p:sldId id="280" r:id="rId27"/>
    <p:sldId id="471" r:id="rId28"/>
    <p:sldId id="476" r:id="rId29"/>
    <p:sldId id="477" r:id="rId30"/>
    <p:sldId id="472"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68"/>
  </p:normalViewPr>
  <p:slideViewPr>
    <p:cSldViewPr>
      <p:cViewPr varScale="1">
        <p:scale>
          <a:sx n="105" d="100"/>
          <a:sy n="105" d="100"/>
        </p:scale>
        <p:origin x="1840" y="20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iagrams/_rels/data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image" Target="../media/image8.jpg"/></Relationships>
</file>

<file path=ppt/diagrams/_rels/data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image" Target="../media/image25.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image" Target="../media/image8.jpg"/></Relationships>
</file>

<file path=ppt/diagrams/_rels/drawing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image" Target="../media/image25.pn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AECB40-E95A-4D48-811B-AA3B49301BDD}" type="doc">
      <dgm:prSet loTypeId="urn:microsoft.com/office/officeart/2005/8/layout/radial4" loCatId="relationship" qsTypeId="urn:microsoft.com/office/officeart/2005/8/quickstyle/simple4" qsCatId="simple" csTypeId="urn:microsoft.com/office/officeart/2005/8/colors/accent0_3" csCatId="mainScheme" phldr="1"/>
      <dgm:spPr/>
      <dgm:t>
        <a:bodyPr/>
        <a:lstStyle/>
        <a:p>
          <a:endParaRPr lang="en-GB"/>
        </a:p>
      </dgm:t>
    </dgm:pt>
    <dgm:pt modelId="{88A7E207-69D7-45CC-ADFB-3EE21283B53E}">
      <dgm:prSet phldrT="[Text]"/>
      <dgm:spPr/>
      <dgm:t>
        <a:bodyPr/>
        <a:lstStyle/>
        <a:p>
          <a:r>
            <a:rPr lang="en-GB" dirty="0">
              <a:latin typeface="+mj-lt"/>
            </a:rPr>
            <a:t>Sleep difficulties</a:t>
          </a:r>
        </a:p>
      </dgm:t>
    </dgm:pt>
    <dgm:pt modelId="{F66C3D6B-9E18-412B-9038-4C15B6F96370}" type="parTrans" cxnId="{22882CA3-878F-4137-9D13-41D628FE1882}">
      <dgm:prSet/>
      <dgm:spPr/>
      <dgm:t>
        <a:bodyPr/>
        <a:lstStyle/>
        <a:p>
          <a:endParaRPr lang="en-GB"/>
        </a:p>
      </dgm:t>
    </dgm:pt>
    <dgm:pt modelId="{1BF04DF8-EED9-4DEB-A7A0-65BDE2A59849}" type="sibTrans" cxnId="{22882CA3-878F-4137-9D13-41D628FE1882}">
      <dgm:prSet/>
      <dgm:spPr/>
      <dgm:t>
        <a:bodyPr/>
        <a:lstStyle/>
        <a:p>
          <a:endParaRPr lang="en-GB"/>
        </a:p>
      </dgm:t>
    </dgm:pt>
    <dgm:pt modelId="{AE391E67-10B9-41DB-BF18-E0B99C52339D}">
      <dgm:prSet phldrT="[Text]"/>
      <dgm:spPr/>
      <dgm:t>
        <a:bodyPr/>
        <a:lstStyle/>
        <a:p>
          <a:r>
            <a:rPr lang="en-GB" dirty="0">
              <a:latin typeface="+mj-lt"/>
            </a:rPr>
            <a:t>Having difficulty settling, winding down &amp; going to sleep</a:t>
          </a:r>
        </a:p>
      </dgm:t>
    </dgm:pt>
    <dgm:pt modelId="{AA126CAD-67DF-47A4-95AE-B0EB6CCC3858}" type="parTrans" cxnId="{C4C465E4-2EE2-4A0A-BF17-D92153EFCF29}">
      <dgm:prSet/>
      <dgm:spPr>
        <a:solidFill>
          <a:schemeClr val="accent2">
            <a:lumMod val="60000"/>
            <a:lumOff val="40000"/>
          </a:schemeClr>
        </a:solidFill>
      </dgm:spPr>
      <dgm:t>
        <a:bodyPr/>
        <a:lstStyle/>
        <a:p>
          <a:endParaRPr lang="en-GB"/>
        </a:p>
      </dgm:t>
    </dgm:pt>
    <dgm:pt modelId="{3E6CEA48-1375-4BEB-A665-54C908B1EE2A}" type="sibTrans" cxnId="{C4C465E4-2EE2-4A0A-BF17-D92153EFCF29}">
      <dgm:prSet/>
      <dgm:spPr/>
      <dgm:t>
        <a:bodyPr/>
        <a:lstStyle/>
        <a:p>
          <a:endParaRPr lang="en-GB"/>
        </a:p>
      </dgm:t>
    </dgm:pt>
    <dgm:pt modelId="{DDDDA4A1-DC78-48CD-B654-C1C12DCD9320}">
      <dgm:prSet phldrT="[Text]"/>
      <dgm:spPr/>
      <dgm:t>
        <a:bodyPr/>
        <a:lstStyle/>
        <a:p>
          <a:r>
            <a:rPr lang="en-GB" dirty="0">
              <a:latin typeface="+mj-lt"/>
            </a:rPr>
            <a:t>Increased anxiety</a:t>
          </a:r>
        </a:p>
      </dgm:t>
    </dgm:pt>
    <dgm:pt modelId="{63932BF2-444F-4D89-9229-8BE0A785129D}" type="parTrans" cxnId="{E1C61F14-E2E3-4214-92E0-FE08C58FFA67}">
      <dgm:prSet/>
      <dgm:spPr>
        <a:solidFill>
          <a:schemeClr val="accent2">
            <a:lumMod val="60000"/>
            <a:lumOff val="40000"/>
          </a:schemeClr>
        </a:solidFill>
      </dgm:spPr>
      <dgm:t>
        <a:bodyPr/>
        <a:lstStyle/>
        <a:p>
          <a:endParaRPr lang="en-GB"/>
        </a:p>
      </dgm:t>
    </dgm:pt>
    <dgm:pt modelId="{303430D5-DEAA-41F3-B4DA-B19A8E953C0F}" type="sibTrans" cxnId="{E1C61F14-E2E3-4214-92E0-FE08C58FFA67}">
      <dgm:prSet/>
      <dgm:spPr/>
      <dgm:t>
        <a:bodyPr/>
        <a:lstStyle/>
        <a:p>
          <a:endParaRPr lang="en-GB"/>
        </a:p>
      </dgm:t>
    </dgm:pt>
    <dgm:pt modelId="{4F39AA8B-E0F4-4CBD-8FFC-9F095F2E3DC1}">
      <dgm:prSet phldrT="[Text]"/>
      <dgm:spPr/>
      <dgm:t>
        <a:bodyPr/>
        <a:lstStyle/>
        <a:p>
          <a:r>
            <a:rPr lang="en-GB" dirty="0">
              <a:latin typeface="+mj-lt"/>
            </a:rPr>
            <a:t>Social cueing problems around bed times</a:t>
          </a:r>
        </a:p>
      </dgm:t>
    </dgm:pt>
    <dgm:pt modelId="{E7D2F581-3AAD-4DBE-B80B-FE0D131F9EB4}" type="parTrans" cxnId="{B5F08B1C-CA13-4C05-8F7B-0DFDE9BF26C6}">
      <dgm:prSet/>
      <dgm:spPr>
        <a:solidFill>
          <a:schemeClr val="accent2">
            <a:lumMod val="60000"/>
            <a:lumOff val="40000"/>
          </a:schemeClr>
        </a:solidFill>
      </dgm:spPr>
      <dgm:t>
        <a:bodyPr/>
        <a:lstStyle/>
        <a:p>
          <a:endParaRPr lang="en-GB"/>
        </a:p>
      </dgm:t>
    </dgm:pt>
    <dgm:pt modelId="{CBD40142-EEE1-4A14-8280-20A8F8957846}" type="sibTrans" cxnId="{B5F08B1C-CA13-4C05-8F7B-0DFDE9BF26C6}">
      <dgm:prSet/>
      <dgm:spPr/>
      <dgm:t>
        <a:bodyPr/>
        <a:lstStyle/>
        <a:p>
          <a:endParaRPr lang="en-GB"/>
        </a:p>
      </dgm:t>
    </dgm:pt>
    <dgm:pt modelId="{FB3E8295-0F34-48D0-8366-29D0CD06CC4B}">
      <dgm:prSet phldrT="[Text]"/>
      <dgm:spPr/>
      <dgm:t>
        <a:bodyPr/>
        <a:lstStyle/>
        <a:p>
          <a:r>
            <a:rPr lang="en-GB" dirty="0">
              <a:latin typeface="+mj-lt"/>
            </a:rPr>
            <a:t>Increased sensory sensitivities</a:t>
          </a:r>
        </a:p>
      </dgm:t>
    </dgm:pt>
    <dgm:pt modelId="{55D39CE3-3B61-41F3-88D2-0B965058C294}" type="parTrans" cxnId="{17A0024B-7BF1-4E27-8D8C-D57962BEB45A}">
      <dgm:prSet/>
      <dgm:spPr>
        <a:solidFill>
          <a:schemeClr val="accent2">
            <a:lumMod val="60000"/>
            <a:lumOff val="40000"/>
          </a:schemeClr>
        </a:solidFill>
      </dgm:spPr>
      <dgm:t>
        <a:bodyPr/>
        <a:lstStyle/>
        <a:p>
          <a:endParaRPr lang="en-GB"/>
        </a:p>
      </dgm:t>
    </dgm:pt>
    <dgm:pt modelId="{2668FFC0-ED40-4E83-AB12-14088E60325F}" type="sibTrans" cxnId="{17A0024B-7BF1-4E27-8D8C-D57962BEB45A}">
      <dgm:prSet/>
      <dgm:spPr/>
      <dgm:t>
        <a:bodyPr/>
        <a:lstStyle/>
        <a:p>
          <a:endParaRPr lang="en-GB"/>
        </a:p>
      </dgm:t>
    </dgm:pt>
    <dgm:pt modelId="{2F1ADA7B-5CA0-4D31-BC2E-CF9299FCB7DA}">
      <dgm:prSet phldrT="[Text]"/>
      <dgm:spPr/>
      <dgm:t>
        <a:bodyPr/>
        <a:lstStyle/>
        <a:p>
          <a:endParaRPr lang="en-GB"/>
        </a:p>
      </dgm:t>
    </dgm:pt>
    <dgm:pt modelId="{D66F4B6A-EDB1-4A16-8E96-8E1CE48D2615}" type="parTrans" cxnId="{09178074-2068-4DAD-969E-5843A110F444}">
      <dgm:prSet/>
      <dgm:spPr/>
      <dgm:t>
        <a:bodyPr/>
        <a:lstStyle/>
        <a:p>
          <a:endParaRPr lang="en-GB"/>
        </a:p>
      </dgm:t>
    </dgm:pt>
    <dgm:pt modelId="{1F5628A5-E270-4A12-AF28-04217F1D5690}" type="sibTrans" cxnId="{09178074-2068-4DAD-969E-5843A110F444}">
      <dgm:prSet/>
      <dgm:spPr/>
      <dgm:t>
        <a:bodyPr/>
        <a:lstStyle/>
        <a:p>
          <a:endParaRPr lang="en-GB"/>
        </a:p>
      </dgm:t>
    </dgm:pt>
    <dgm:pt modelId="{E0C77167-4026-410E-8425-1A484223CF1A}">
      <dgm:prSet phldrT="[Text]"/>
      <dgm:spPr/>
      <dgm:t>
        <a:bodyPr/>
        <a:lstStyle/>
        <a:p>
          <a:endParaRPr lang="en-GB" dirty="0">
            <a:latin typeface="+mj-lt"/>
          </a:endParaRPr>
        </a:p>
      </dgm:t>
    </dgm:pt>
    <dgm:pt modelId="{BB3621A2-1F57-4631-91DF-CD377EAD1B02}" type="parTrans" cxnId="{0D34DC44-0B9E-41DE-AAF4-7072F01105F0}">
      <dgm:prSet/>
      <dgm:spPr/>
      <dgm:t>
        <a:bodyPr/>
        <a:lstStyle/>
        <a:p>
          <a:endParaRPr lang="en-GB"/>
        </a:p>
      </dgm:t>
    </dgm:pt>
    <dgm:pt modelId="{4E487F58-0395-4366-A618-B9AF7DD96045}" type="sibTrans" cxnId="{0D34DC44-0B9E-41DE-AAF4-7072F01105F0}">
      <dgm:prSet/>
      <dgm:spPr/>
      <dgm:t>
        <a:bodyPr/>
        <a:lstStyle/>
        <a:p>
          <a:endParaRPr lang="en-GB"/>
        </a:p>
      </dgm:t>
    </dgm:pt>
    <dgm:pt modelId="{AE94F735-EF20-40F4-8C1B-B0CADC5FEBF4}">
      <dgm:prSet phldrT="[Text]"/>
      <dgm:spPr/>
      <dgm:t>
        <a:bodyPr/>
        <a:lstStyle/>
        <a:p>
          <a:endParaRPr lang="en-GB" dirty="0">
            <a:latin typeface="+mj-lt"/>
          </a:endParaRPr>
        </a:p>
      </dgm:t>
    </dgm:pt>
    <dgm:pt modelId="{BC0FDFCC-683D-4D12-B014-8E70D7BB3514}" type="parTrans" cxnId="{9A5226AB-B9B5-4B13-B696-AF9256FA87E7}">
      <dgm:prSet/>
      <dgm:spPr/>
      <dgm:t>
        <a:bodyPr/>
        <a:lstStyle/>
        <a:p>
          <a:endParaRPr lang="en-GB"/>
        </a:p>
      </dgm:t>
    </dgm:pt>
    <dgm:pt modelId="{03AC4EA1-6E7E-4329-9316-A813CAA20756}" type="sibTrans" cxnId="{9A5226AB-B9B5-4B13-B696-AF9256FA87E7}">
      <dgm:prSet/>
      <dgm:spPr/>
      <dgm:t>
        <a:bodyPr/>
        <a:lstStyle/>
        <a:p>
          <a:endParaRPr lang="en-GB"/>
        </a:p>
      </dgm:t>
    </dgm:pt>
    <dgm:pt modelId="{29894488-10F1-44BB-AA2F-7BAC80696547}" type="pres">
      <dgm:prSet presAssocID="{48AECB40-E95A-4D48-811B-AA3B49301BDD}" presName="cycle" presStyleCnt="0">
        <dgm:presLayoutVars>
          <dgm:chMax val="1"/>
          <dgm:dir/>
          <dgm:animLvl val="ctr"/>
          <dgm:resizeHandles val="exact"/>
        </dgm:presLayoutVars>
      </dgm:prSet>
      <dgm:spPr/>
    </dgm:pt>
    <dgm:pt modelId="{57FC860E-1D39-479A-AB52-06013E477E7B}" type="pres">
      <dgm:prSet presAssocID="{88A7E207-69D7-45CC-ADFB-3EE21283B53E}" presName="centerShape" presStyleLbl="node0" presStyleIdx="0" presStyleCnt="1"/>
      <dgm:spPr/>
    </dgm:pt>
    <dgm:pt modelId="{B5B5806C-FEDC-4B18-B735-524E4B4CE1F2}" type="pres">
      <dgm:prSet presAssocID="{AA126CAD-67DF-47A4-95AE-B0EB6CCC3858}" presName="parTrans" presStyleLbl="bgSibTrans2D1" presStyleIdx="0" presStyleCnt="5"/>
      <dgm:spPr/>
    </dgm:pt>
    <dgm:pt modelId="{E2D896B5-F35B-4CD1-A3FB-21415FFA762E}" type="pres">
      <dgm:prSet presAssocID="{AE391E67-10B9-41DB-BF18-E0B99C52339D}" presName="node" presStyleLbl="node1" presStyleIdx="0" presStyleCnt="5">
        <dgm:presLayoutVars>
          <dgm:bulletEnabled val="1"/>
        </dgm:presLayoutVars>
      </dgm:prSet>
      <dgm:spPr/>
    </dgm:pt>
    <dgm:pt modelId="{F56FB27E-A46F-4083-9B6C-AB9EBC9473F3}" type="pres">
      <dgm:prSet presAssocID="{63932BF2-444F-4D89-9229-8BE0A785129D}" presName="parTrans" presStyleLbl="bgSibTrans2D1" presStyleIdx="1" presStyleCnt="5"/>
      <dgm:spPr/>
    </dgm:pt>
    <dgm:pt modelId="{F4642957-F80B-44AC-B8BF-698A8893146B}" type="pres">
      <dgm:prSet presAssocID="{DDDDA4A1-DC78-48CD-B654-C1C12DCD9320}" presName="node" presStyleLbl="node1" presStyleIdx="1" presStyleCnt="5">
        <dgm:presLayoutVars>
          <dgm:bulletEnabled val="1"/>
        </dgm:presLayoutVars>
      </dgm:prSet>
      <dgm:spPr/>
    </dgm:pt>
    <dgm:pt modelId="{4B12C1D2-12EC-46AA-A2B1-A11B1D27FF97}" type="pres">
      <dgm:prSet presAssocID="{E7D2F581-3AAD-4DBE-B80B-FE0D131F9EB4}" presName="parTrans" presStyleLbl="bgSibTrans2D1" presStyleIdx="2" presStyleCnt="5"/>
      <dgm:spPr/>
    </dgm:pt>
    <dgm:pt modelId="{659C328E-E86C-403F-BF28-C4A82576C490}" type="pres">
      <dgm:prSet presAssocID="{4F39AA8B-E0F4-4CBD-8FFC-9F095F2E3DC1}" presName="node" presStyleLbl="node1" presStyleIdx="2" presStyleCnt="5">
        <dgm:presLayoutVars>
          <dgm:bulletEnabled val="1"/>
        </dgm:presLayoutVars>
      </dgm:prSet>
      <dgm:spPr/>
    </dgm:pt>
    <dgm:pt modelId="{AC3B053D-5E1E-4938-8694-162675A164DE}" type="pres">
      <dgm:prSet presAssocID="{55D39CE3-3B61-41F3-88D2-0B965058C294}" presName="parTrans" presStyleLbl="bgSibTrans2D1" presStyleIdx="3" presStyleCnt="5"/>
      <dgm:spPr/>
    </dgm:pt>
    <dgm:pt modelId="{1977AC96-98ED-48B0-9171-4213FF6F081C}" type="pres">
      <dgm:prSet presAssocID="{FB3E8295-0F34-48D0-8366-29D0CD06CC4B}" presName="node" presStyleLbl="node1" presStyleIdx="3" presStyleCnt="5">
        <dgm:presLayoutVars>
          <dgm:bulletEnabled val="1"/>
        </dgm:presLayoutVars>
      </dgm:prSet>
      <dgm:spPr/>
    </dgm:pt>
    <dgm:pt modelId="{44F36977-C3D9-47FF-94E1-6F207395DA54}" type="pres">
      <dgm:prSet presAssocID="{BC0FDFCC-683D-4D12-B014-8E70D7BB3514}" presName="parTrans" presStyleLbl="bgSibTrans2D1" presStyleIdx="4" presStyleCnt="5"/>
      <dgm:spPr/>
    </dgm:pt>
    <dgm:pt modelId="{189DD67F-4072-41C1-AA33-51C66BA85831}" type="pres">
      <dgm:prSet presAssocID="{AE94F735-EF20-40F4-8C1B-B0CADC5FEBF4}" presName="node" presStyleLbl="node1" presStyleIdx="4" presStyleCnt="5">
        <dgm:presLayoutVars>
          <dgm:bulletEnabled val="1"/>
        </dgm:presLayoutVars>
      </dgm:prSet>
      <dgm:spPr/>
    </dgm:pt>
  </dgm:ptLst>
  <dgm:cxnLst>
    <dgm:cxn modelId="{E1C61F14-E2E3-4214-92E0-FE08C58FFA67}" srcId="{88A7E207-69D7-45CC-ADFB-3EE21283B53E}" destId="{DDDDA4A1-DC78-48CD-B654-C1C12DCD9320}" srcOrd="1" destOrd="0" parTransId="{63932BF2-444F-4D89-9229-8BE0A785129D}" sibTransId="{303430D5-DEAA-41F3-B4DA-B19A8E953C0F}"/>
    <dgm:cxn modelId="{B5F08B1C-CA13-4C05-8F7B-0DFDE9BF26C6}" srcId="{88A7E207-69D7-45CC-ADFB-3EE21283B53E}" destId="{4F39AA8B-E0F4-4CBD-8FFC-9F095F2E3DC1}" srcOrd="2" destOrd="0" parTransId="{E7D2F581-3AAD-4DBE-B80B-FE0D131F9EB4}" sibTransId="{CBD40142-EEE1-4A14-8280-20A8F8957846}"/>
    <dgm:cxn modelId="{5761D420-1FC7-4C16-B1E0-E7131B3AF317}" type="presOf" srcId="{FB3E8295-0F34-48D0-8366-29D0CD06CC4B}" destId="{1977AC96-98ED-48B0-9171-4213FF6F081C}" srcOrd="0" destOrd="0" presId="urn:microsoft.com/office/officeart/2005/8/layout/radial4"/>
    <dgm:cxn modelId="{4E689D44-EEE6-41B2-B24C-F17ED2ADDC2B}" type="presOf" srcId="{63932BF2-444F-4D89-9229-8BE0A785129D}" destId="{F56FB27E-A46F-4083-9B6C-AB9EBC9473F3}" srcOrd="0" destOrd="0" presId="urn:microsoft.com/office/officeart/2005/8/layout/radial4"/>
    <dgm:cxn modelId="{0D34DC44-0B9E-41DE-AAF4-7072F01105F0}" srcId="{48AECB40-E95A-4D48-811B-AA3B49301BDD}" destId="{E0C77167-4026-410E-8425-1A484223CF1A}" srcOrd="2" destOrd="0" parTransId="{BB3621A2-1F57-4631-91DF-CD377EAD1B02}" sibTransId="{4E487F58-0395-4366-A618-B9AF7DD96045}"/>
    <dgm:cxn modelId="{17A0024B-7BF1-4E27-8D8C-D57962BEB45A}" srcId="{88A7E207-69D7-45CC-ADFB-3EE21283B53E}" destId="{FB3E8295-0F34-48D0-8366-29D0CD06CC4B}" srcOrd="3" destOrd="0" parTransId="{55D39CE3-3B61-41F3-88D2-0B965058C294}" sibTransId="{2668FFC0-ED40-4E83-AB12-14088E60325F}"/>
    <dgm:cxn modelId="{1DBB014E-56F2-4EEC-945E-C8CA61C78D7D}" type="presOf" srcId="{4F39AA8B-E0F4-4CBD-8FFC-9F095F2E3DC1}" destId="{659C328E-E86C-403F-BF28-C4A82576C490}" srcOrd="0" destOrd="0" presId="urn:microsoft.com/office/officeart/2005/8/layout/radial4"/>
    <dgm:cxn modelId="{8B2C7C6F-2F13-4BC6-B67D-A72AA72737F1}" type="presOf" srcId="{48AECB40-E95A-4D48-811B-AA3B49301BDD}" destId="{29894488-10F1-44BB-AA2F-7BAC80696547}" srcOrd="0" destOrd="0" presId="urn:microsoft.com/office/officeart/2005/8/layout/radial4"/>
    <dgm:cxn modelId="{09178074-2068-4DAD-969E-5843A110F444}" srcId="{48AECB40-E95A-4D48-811B-AA3B49301BDD}" destId="{2F1ADA7B-5CA0-4D31-BC2E-CF9299FCB7DA}" srcOrd="1" destOrd="0" parTransId="{D66F4B6A-EDB1-4A16-8E96-8E1CE48D2615}" sibTransId="{1F5628A5-E270-4A12-AF28-04217F1D5690}"/>
    <dgm:cxn modelId="{843A1277-9939-469A-9294-02E929C65ECE}" type="presOf" srcId="{AE94F735-EF20-40F4-8C1B-B0CADC5FEBF4}" destId="{189DD67F-4072-41C1-AA33-51C66BA85831}" srcOrd="0" destOrd="0" presId="urn:microsoft.com/office/officeart/2005/8/layout/radial4"/>
    <dgm:cxn modelId="{F9AEF18B-EAB5-4E03-AD1A-BDB7FA77FEF7}" type="presOf" srcId="{55D39CE3-3B61-41F3-88D2-0B965058C294}" destId="{AC3B053D-5E1E-4938-8694-162675A164DE}" srcOrd="0" destOrd="0" presId="urn:microsoft.com/office/officeart/2005/8/layout/radial4"/>
    <dgm:cxn modelId="{D97E8A94-058B-4C7B-BDDA-FE6F7AF02ECF}" type="presOf" srcId="{AA126CAD-67DF-47A4-95AE-B0EB6CCC3858}" destId="{B5B5806C-FEDC-4B18-B735-524E4B4CE1F2}" srcOrd="0" destOrd="0" presId="urn:microsoft.com/office/officeart/2005/8/layout/radial4"/>
    <dgm:cxn modelId="{A9F12195-6B18-4FC8-9ADE-68CE1B24C081}" type="presOf" srcId="{DDDDA4A1-DC78-48CD-B654-C1C12DCD9320}" destId="{F4642957-F80B-44AC-B8BF-698A8893146B}" srcOrd="0" destOrd="0" presId="urn:microsoft.com/office/officeart/2005/8/layout/radial4"/>
    <dgm:cxn modelId="{6B8DFE99-53E9-4E65-A04D-263F81ED1F9D}" type="presOf" srcId="{88A7E207-69D7-45CC-ADFB-3EE21283B53E}" destId="{57FC860E-1D39-479A-AB52-06013E477E7B}" srcOrd="0" destOrd="0" presId="urn:microsoft.com/office/officeart/2005/8/layout/radial4"/>
    <dgm:cxn modelId="{A6BA64A0-F177-4C24-8C4A-CBFBC016141B}" type="presOf" srcId="{E7D2F581-3AAD-4DBE-B80B-FE0D131F9EB4}" destId="{4B12C1D2-12EC-46AA-A2B1-A11B1D27FF97}" srcOrd="0" destOrd="0" presId="urn:microsoft.com/office/officeart/2005/8/layout/radial4"/>
    <dgm:cxn modelId="{22882CA3-878F-4137-9D13-41D628FE1882}" srcId="{48AECB40-E95A-4D48-811B-AA3B49301BDD}" destId="{88A7E207-69D7-45CC-ADFB-3EE21283B53E}" srcOrd="0" destOrd="0" parTransId="{F66C3D6B-9E18-412B-9038-4C15B6F96370}" sibTransId="{1BF04DF8-EED9-4DEB-A7A0-65BDE2A59849}"/>
    <dgm:cxn modelId="{9A5226AB-B9B5-4B13-B696-AF9256FA87E7}" srcId="{88A7E207-69D7-45CC-ADFB-3EE21283B53E}" destId="{AE94F735-EF20-40F4-8C1B-B0CADC5FEBF4}" srcOrd="4" destOrd="0" parTransId="{BC0FDFCC-683D-4D12-B014-8E70D7BB3514}" sibTransId="{03AC4EA1-6E7E-4329-9316-A813CAA20756}"/>
    <dgm:cxn modelId="{975377C3-1A97-4AC9-96D0-336D66BD5778}" type="presOf" srcId="{BC0FDFCC-683D-4D12-B014-8E70D7BB3514}" destId="{44F36977-C3D9-47FF-94E1-6F207395DA54}" srcOrd="0" destOrd="0" presId="urn:microsoft.com/office/officeart/2005/8/layout/radial4"/>
    <dgm:cxn modelId="{B64DD7E0-9281-4866-B2F9-FF51A6D083F0}" type="presOf" srcId="{AE391E67-10B9-41DB-BF18-E0B99C52339D}" destId="{E2D896B5-F35B-4CD1-A3FB-21415FFA762E}" srcOrd="0" destOrd="0" presId="urn:microsoft.com/office/officeart/2005/8/layout/radial4"/>
    <dgm:cxn modelId="{C4C465E4-2EE2-4A0A-BF17-D92153EFCF29}" srcId="{88A7E207-69D7-45CC-ADFB-3EE21283B53E}" destId="{AE391E67-10B9-41DB-BF18-E0B99C52339D}" srcOrd="0" destOrd="0" parTransId="{AA126CAD-67DF-47A4-95AE-B0EB6CCC3858}" sibTransId="{3E6CEA48-1375-4BEB-A665-54C908B1EE2A}"/>
    <dgm:cxn modelId="{5E654F05-DA40-4CE7-A428-17FD71B98015}" type="presParOf" srcId="{29894488-10F1-44BB-AA2F-7BAC80696547}" destId="{57FC860E-1D39-479A-AB52-06013E477E7B}" srcOrd="0" destOrd="0" presId="urn:microsoft.com/office/officeart/2005/8/layout/radial4"/>
    <dgm:cxn modelId="{19078F1C-BBA0-4E62-89DD-9CBA00C48013}" type="presParOf" srcId="{29894488-10F1-44BB-AA2F-7BAC80696547}" destId="{B5B5806C-FEDC-4B18-B735-524E4B4CE1F2}" srcOrd="1" destOrd="0" presId="urn:microsoft.com/office/officeart/2005/8/layout/radial4"/>
    <dgm:cxn modelId="{69BE5CE0-E1AB-49ED-B06E-4A1B3D514E3F}" type="presParOf" srcId="{29894488-10F1-44BB-AA2F-7BAC80696547}" destId="{E2D896B5-F35B-4CD1-A3FB-21415FFA762E}" srcOrd="2" destOrd="0" presId="urn:microsoft.com/office/officeart/2005/8/layout/radial4"/>
    <dgm:cxn modelId="{158EE2B6-8E57-4D0A-A232-A65A9F23A8C2}" type="presParOf" srcId="{29894488-10F1-44BB-AA2F-7BAC80696547}" destId="{F56FB27E-A46F-4083-9B6C-AB9EBC9473F3}" srcOrd="3" destOrd="0" presId="urn:microsoft.com/office/officeart/2005/8/layout/radial4"/>
    <dgm:cxn modelId="{0567C7EB-F073-462A-ACC4-890FAB3B6B26}" type="presParOf" srcId="{29894488-10F1-44BB-AA2F-7BAC80696547}" destId="{F4642957-F80B-44AC-B8BF-698A8893146B}" srcOrd="4" destOrd="0" presId="urn:microsoft.com/office/officeart/2005/8/layout/radial4"/>
    <dgm:cxn modelId="{0CC8201D-8512-4D0A-8AE4-BAF1D1043533}" type="presParOf" srcId="{29894488-10F1-44BB-AA2F-7BAC80696547}" destId="{4B12C1D2-12EC-46AA-A2B1-A11B1D27FF97}" srcOrd="5" destOrd="0" presId="urn:microsoft.com/office/officeart/2005/8/layout/radial4"/>
    <dgm:cxn modelId="{03EAC464-A8C8-4CFE-AF2A-CBEF06861912}" type="presParOf" srcId="{29894488-10F1-44BB-AA2F-7BAC80696547}" destId="{659C328E-E86C-403F-BF28-C4A82576C490}" srcOrd="6" destOrd="0" presId="urn:microsoft.com/office/officeart/2005/8/layout/radial4"/>
    <dgm:cxn modelId="{E2563188-B7FB-46B1-B129-4F015B9C93A0}" type="presParOf" srcId="{29894488-10F1-44BB-AA2F-7BAC80696547}" destId="{AC3B053D-5E1E-4938-8694-162675A164DE}" srcOrd="7" destOrd="0" presId="urn:microsoft.com/office/officeart/2005/8/layout/radial4"/>
    <dgm:cxn modelId="{FB0EEC2F-1959-4AA5-BF72-F738B12538B2}" type="presParOf" srcId="{29894488-10F1-44BB-AA2F-7BAC80696547}" destId="{1977AC96-98ED-48B0-9171-4213FF6F081C}" srcOrd="8" destOrd="0" presId="urn:microsoft.com/office/officeart/2005/8/layout/radial4"/>
    <dgm:cxn modelId="{8A8F91B5-C2E4-4902-B63D-BA0ED29CD923}" type="presParOf" srcId="{29894488-10F1-44BB-AA2F-7BAC80696547}" destId="{44F36977-C3D9-47FF-94E1-6F207395DA54}" srcOrd="9" destOrd="0" presId="urn:microsoft.com/office/officeart/2005/8/layout/radial4"/>
    <dgm:cxn modelId="{C8613B49-B43E-44AD-8CB2-304BF66E38BC}" type="presParOf" srcId="{29894488-10F1-44BB-AA2F-7BAC80696547}" destId="{189DD67F-4072-41C1-AA33-51C66BA85831}" srcOrd="10"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2E05AB4-A79E-4C65-80A8-B042D514688D}" type="doc">
      <dgm:prSet loTypeId="urn:microsoft.com/office/officeart/2005/8/layout/vList3" loCatId="list" qsTypeId="urn:microsoft.com/office/officeart/2005/8/quickstyle/simple4" qsCatId="simple" csTypeId="urn:microsoft.com/office/officeart/2005/8/colors/accent2_4" csCatId="accent2" phldr="1"/>
      <dgm:spPr/>
      <dgm:t>
        <a:bodyPr/>
        <a:lstStyle/>
        <a:p>
          <a:endParaRPr lang="en-GB"/>
        </a:p>
      </dgm:t>
    </dgm:pt>
    <dgm:pt modelId="{C47A105F-FD90-4220-85EC-46E343A96CBC}">
      <dgm:prSet phldrT="[Text]"/>
      <dgm:spPr/>
      <dgm:t>
        <a:bodyPr/>
        <a:lstStyle/>
        <a:p>
          <a:r>
            <a:rPr lang="en-GB" dirty="0">
              <a:latin typeface="+mj-lt"/>
            </a:rPr>
            <a:t>Identify areas of consistency</a:t>
          </a:r>
        </a:p>
      </dgm:t>
    </dgm:pt>
    <dgm:pt modelId="{72B3F440-81DD-414B-8974-DEBC51828CDF}" type="parTrans" cxnId="{CD257704-39CD-448D-BA78-E7A227DD1911}">
      <dgm:prSet/>
      <dgm:spPr/>
      <dgm:t>
        <a:bodyPr/>
        <a:lstStyle/>
        <a:p>
          <a:endParaRPr lang="en-GB"/>
        </a:p>
      </dgm:t>
    </dgm:pt>
    <dgm:pt modelId="{82AF811A-BF96-4C68-B7EA-03C456BF4E14}" type="sibTrans" cxnId="{CD257704-39CD-448D-BA78-E7A227DD1911}">
      <dgm:prSet/>
      <dgm:spPr/>
      <dgm:t>
        <a:bodyPr/>
        <a:lstStyle/>
        <a:p>
          <a:endParaRPr lang="en-GB"/>
        </a:p>
      </dgm:t>
    </dgm:pt>
    <dgm:pt modelId="{6235A653-DA6D-4AFB-8811-E2CFD24A51E0}">
      <dgm:prSet phldrT="[Text]"/>
      <dgm:spPr/>
      <dgm:t>
        <a:bodyPr/>
        <a:lstStyle/>
        <a:p>
          <a:r>
            <a:rPr lang="en-GB" dirty="0">
              <a:latin typeface="+mj-lt"/>
            </a:rPr>
            <a:t>Identify areas of praise and positive reinforcement</a:t>
          </a:r>
        </a:p>
      </dgm:t>
    </dgm:pt>
    <dgm:pt modelId="{48ED7E37-09FA-4C28-9DD8-1CEAED0A155C}" type="parTrans" cxnId="{9F5A706E-836B-4D15-910E-0FAF84CF12D0}">
      <dgm:prSet/>
      <dgm:spPr/>
      <dgm:t>
        <a:bodyPr/>
        <a:lstStyle/>
        <a:p>
          <a:endParaRPr lang="en-GB"/>
        </a:p>
      </dgm:t>
    </dgm:pt>
    <dgm:pt modelId="{D031DF08-F309-4E68-81E8-0A06B3454F0C}" type="sibTrans" cxnId="{9F5A706E-836B-4D15-910E-0FAF84CF12D0}">
      <dgm:prSet/>
      <dgm:spPr/>
      <dgm:t>
        <a:bodyPr/>
        <a:lstStyle/>
        <a:p>
          <a:endParaRPr lang="en-GB"/>
        </a:p>
      </dgm:t>
    </dgm:pt>
    <dgm:pt modelId="{436729BA-129D-4B4B-9594-1D5A5B111921}">
      <dgm:prSet phldrT="[Text]"/>
      <dgm:spPr/>
      <dgm:t>
        <a:bodyPr/>
        <a:lstStyle/>
        <a:p>
          <a:r>
            <a:rPr lang="en-GB" dirty="0">
              <a:latin typeface="+mj-lt"/>
            </a:rPr>
            <a:t>Recognise triggers</a:t>
          </a:r>
        </a:p>
      </dgm:t>
    </dgm:pt>
    <dgm:pt modelId="{85BECC74-912F-40E1-8F06-77F5E9E72B98}" type="parTrans" cxnId="{1725B8DF-F665-4B6A-8C69-C6F51FC57F11}">
      <dgm:prSet/>
      <dgm:spPr/>
      <dgm:t>
        <a:bodyPr/>
        <a:lstStyle/>
        <a:p>
          <a:endParaRPr lang="en-GB"/>
        </a:p>
      </dgm:t>
    </dgm:pt>
    <dgm:pt modelId="{3B588842-946B-4DF0-9864-A387F61F75B7}" type="sibTrans" cxnId="{1725B8DF-F665-4B6A-8C69-C6F51FC57F11}">
      <dgm:prSet/>
      <dgm:spPr/>
      <dgm:t>
        <a:bodyPr/>
        <a:lstStyle/>
        <a:p>
          <a:endParaRPr lang="en-GB"/>
        </a:p>
      </dgm:t>
    </dgm:pt>
    <dgm:pt modelId="{D17611A2-76EA-4128-AD70-982345AEDE35}" type="pres">
      <dgm:prSet presAssocID="{82E05AB4-A79E-4C65-80A8-B042D514688D}" presName="linearFlow" presStyleCnt="0">
        <dgm:presLayoutVars>
          <dgm:dir/>
          <dgm:resizeHandles val="exact"/>
        </dgm:presLayoutVars>
      </dgm:prSet>
      <dgm:spPr/>
    </dgm:pt>
    <dgm:pt modelId="{FF3D7581-676C-4DA3-9CDB-A4133056EE2B}" type="pres">
      <dgm:prSet presAssocID="{C47A105F-FD90-4220-85EC-46E343A96CBC}" presName="composite" presStyleCnt="0"/>
      <dgm:spPr/>
    </dgm:pt>
    <dgm:pt modelId="{848810CB-8665-4257-B4C7-65C2DBF01979}" type="pres">
      <dgm:prSet presAssocID="{C47A105F-FD90-4220-85EC-46E343A96CBC}" presName="imgShp"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704D6053-0333-4B2E-B005-A95EBC4A6CC9}" type="pres">
      <dgm:prSet presAssocID="{C47A105F-FD90-4220-85EC-46E343A96CBC}" presName="txShp" presStyleLbl="node1" presStyleIdx="0" presStyleCnt="3">
        <dgm:presLayoutVars>
          <dgm:bulletEnabled val="1"/>
        </dgm:presLayoutVars>
      </dgm:prSet>
      <dgm:spPr/>
    </dgm:pt>
    <dgm:pt modelId="{3AB87D81-1699-4416-938F-E2213451B3E6}" type="pres">
      <dgm:prSet presAssocID="{82AF811A-BF96-4C68-B7EA-03C456BF4E14}" presName="spacing" presStyleCnt="0"/>
      <dgm:spPr/>
    </dgm:pt>
    <dgm:pt modelId="{38B5FEB4-B56B-42E7-A5FF-4668873D4353}" type="pres">
      <dgm:prSet presAssocID="{6235A653-DA6D-4AFB-8811-E2CFD24A51E0}" presName="composite" presStyleCnt="0"/>
      <dgm:spPr/>
    </dgm:pt>
    <dgm:pt modelId="{8A8BFA87-851D-4AA9-9887-8B6D00DA1811}" type="pres">
      <dgm:prSet presAssocID="{6235A653-DA6D-4AFB-8811-E2CFD24A51E0}" presName="imgShp"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45000" r="-45000"/>
          </a:stretch>
        </a:blipFill>
      </dgm:spPr>
    </dgm:pt>
    <dgm:pt modelId="{1ECF0281-ECC1-4AE0-A304-F16A927B4743}" type="pres">
      <dgm:prSet presAssocID="{6235A653-DA6D-4AFB-8811-E2CFD24A51E0}" presName="txShp" presStyleLbl="node1" presStyleIdx="1" presStyleCnt="3">
        <dgm:presLayoutVars>
          <dgm:bulletEnabled val="1"/>
        </dgm:presLayoutVars>
      </dgm:prSet>
      <dgm:spPr/>
    </dgm:pt>
    <dgm:pt modelId="{DC3B5DC5-CE67-446B-9D0F-585655A50297}" type="pres">
      <dgm:prSet presAssocID="{D031DF08-F309-4E68-81E8-0A06B3454F0C}" presName="spacing" presStyleCnt="0"/>
      <dgm:spPr/>
    </dgm:pt>
    <dgm:pt modelId="{2F51CB94-DCF1-4563-84E7-DBEF792AC64B}" type="pres">
      <dgm:prSet presAssocID="{436729BA-129D-4B4B-9594-1D5A5B111921}" presName="composite" presStyleCnt="0"/>
      <dgm:spPr/>
    </dgm:pt>
    <dgm:pt modelId="{E15AD7B1-57C9-4F3B-AEE2-11C1BF286F0E}" type="pres">
      <dgm:prSet presAssocID="{436729BA-129D-4B4B-9594-1D5A5B111921}" presName="imgShp" presStyleLbl="fgImgPlac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dgm:spPr>
    </dgm:pt>
    <dgm:pt modelId="{24B1409D-2A03-4F57-92A5-1086C67D9284}" type="pres">
      <dgm:prSet presAssocID="{436729BA-129D-4B4B-9594-1D5A5B111921}" presName="txShp" presStyleLbl="node1" presStyleIdx="2" presStyleCnt="3">
        <dgm:presLayoutVars>
          <dgm:bulletEnabled val="1"/>
        </dgm:presLayoutVars>
      </dgm:prSet>
      <dgm:spPr/>
    </dgm:pt>
  </dgm:ptLst>
  <dgm:cxnLst>
    <dgm:cxn modelId="{CD257704-39CD-448D-BA78-E7A227DD1911}" srcId="{82E05AB4-A79E-4C65-80A8-B042D514688D}" destId="{C47A105F-FD90-4220-85EC-46E343A96CBC}" srcOrd="0" destOrd="0" parTransId="{72B3F440-81DD-414B-8974-DEBC51828CDF}" sibTransId="{82AF811A-BF96-4C68-B7EA-03C456BF4E14}"/>
    <dgm:cxn modelId="{87930649-184D-4323-B749-DFEEA69FB5B8}" type="presOf" srcId="{82E05AB4-A79E-4C65-80A8-B042D514688D}" destId="{D17611A2-76EA-4128-AD70-982345AEDE35}" srcOrd="0" destOrd="0" presId="urn:microsoft.com/office/officeart/2005/8/layout/vList3"/>
    <dgm:cxn modelId="{9F5A706E-836B-4D15-910E-0FAF84CF12D0}" srcId="{82E05AB4-A79E-4C65-80A8-B042D514688D}" destId="{6235A653-DA6D-4AFB-8811-E2CFD24A51E0}" srcOrd="1" destOrd="0" parTransId="{48ED7E37-09FA-4C28-9DD8-1CEAED0A155C}" sibTransId="{D031DF08-F309-4E68-81E8-0A06B3454F0C}"/>
    <dgm:cxn modelId="{5FC65ACA-C34A-4FC2-B804-BAFD4F0DC116}" type="presOf" srcId="{C47A105F-FD90-4220-85EC-46E343A96CBC}" destId="{704D6053-0333-4B2E-B005-A95EBC4A6CC9}" srcOrd="0" destOrd="0" presId="urn:microsoft.com/office/officeart/2005/8/layout/vList3"/>
    <dgm:cxn modelId="{8D16AEDC-0B54-4BB7-9FE8-D4553B658DFE}" type="presOf" srcId="{6235A653-DA6D-4AFB-8811-E2CFD24A51E0}" destId="{1ECF0281-ECC1-4AE0-A304-F16A927B4743}" srcOrd="0" destOrd="0" presId="urn:microsoft.com/office/officeart/2005/8/layout/vList3"/>
    <dgm:cxn modelId="{1725B8DF-F665-4B6A-8C69-C6F51FC57F11}" srcId="{82E05AB4-A79E-4C65-80A8-B042D514688D}" destId="{436729BA-129D-4B4B-9594-1D5A5B111921}" srcOrd="2" destOrd="0" parTransId="{85BECC74-912F-40E1-8F06-77F5E9E72B98}" sibTransId="{3B588842-946B-4DF0-9864-A387F61F75B7}"/>
    <dgm:cxn modelId="{35A4EDF6-AC68-45EE-A870-7D6B3E81026B}" type="presOf" srcId="{436729BA-129D-4B4B-9594-1D5A5B111921}" destId="{24B1409D-2A03-4F57-92A5-1086C67D9284}" srcOrd="0" destOrd="0" presId="urn:microsoft.com/office/officeart/2005/8/layout/vList3"/>
    <dgm:cxn modelId="{893B19EC-3DD6-4EF3-B879-EE08778B56DB}" type="presParOf" srcId="{D17611A2-76EA-4128-AD70-982345AEDE35}" destId="{FF3D7581-676C-4DA3-9CDB-A4133056EE2B}" srcOrd="0" destOrd="0" presId="urn:microsoft.com/office/officeart/2005/8/layout/vList3"/>
    <dgm:cxn modelId="{8C2D7BE3-4104-4016-B59B-D9DD459E82BD}" type="presParOf" srcId="{FF3D7581-676C-4DA3-9CDB-A4133056EE2B}" destId="{848810CB-8665-4257-B4C7-65C2DBF01979}" srcOrd="0" destOrd="0" presId="urn:microsoft.com/office/officeart/2005/8/layout/vList3"/>
    <dgm:cxn modelId="{28AE098A-4569-477C-A45E-A52586A54D5C}" type="presParOf" srcId="{FF3D7581-676C-4DA3-9CDB-A4133056EE2B}" destId="{704D6053-0333-4B2E-B005-A95EBC4A6CC9}" srcOrd="1" destOrd="0" presId="urn:microsoft.com/office/officeart/2005/8/layout/vList3"/>
    <dgm:cxn modelId="{9361BE21-7965-42CD-8272-08F3406C4CF5}" type="presParOf" srcId="{D17611A2-76EA-4128-AD70-982345AEDE35}" destId="{3AB87D81-1699-4416-938F-E2213451B3E6}" srcOrd="1" destOrd="0" presId="urn:microsoft.com/office/officeart/2005/8/layout/vList3"/>
    <dgm:cxn modelId="{8038F5F7-2C38-4096-A787-918FC342753F}" type="presParOf" srcId="{D17611A2-76EA-4128-AD70-982345AEDE35}" destId="{38B5FEB4-B56B-42E7-A5FF-4668873D4353}" srcOrd="2" destOrd="0" presId="urn:microsoft.com/office/officeart/2005/8/layout/vList3"/>
    <dgm:cxn modelId="{0C1E7A90-2B5A-4E71-9D59-6B1868917F8F}" type="presParOf" srcId="{38B5FEB4-B56B-42E7-A5FF-4668873D4353}" destId="{8A8BFA87-851D-4AA9-9887-8B6D00DA1811}" srcOrd="0" destOrd="0" presId="urn:microsoft.com/office/officeart/2005/8/layout/vList3"/>
    <dgm:cxn modelId="{74CB4C01-BD24-418A-94A7-849E0825768B}" type="presParOf" srcId="{38B5FEB4-B56B-42E7-A5FF-4668873D4353}" destId="{1ECF0281-ECC1-4AE0-A304-F16A927B4743}" srcOrd="1" destOrd="0" presId="urn:microsoft.com/office/officeart/2005/8/layout/vList3"/>
    <dgm:cxn modelId="{B8FE9E49-6623-4847-8CA9-0652BD4F8D5D}" type="presParOf" srcId="{D17611A2-76EA-4128-AD70-982345AEDE35}" destId="{DC3B5DC5-CE67-446B-9D0F-585655A50297}" srcOrd="3" destOrd="0" presId="urn:microsoft.com/office/officeart/2005/8/layout/vList3"/>
    <dgm:cxn modelId="{70E5D03A-96C2-459C-9381-15E69F3E4314}" type="presParOf" srcId="{D17611A2-76EA-4128-AD70-982345AEDE35}" destId="{2F51CB94-DCF1-4563-84E7-DBEF792AC64B}" srcOrd="4" destOrd="0" presId="urn:microsoft.com/office/officeart/2005/8/layout/vList3"/>
    <dgm:cxn modelId="{D9D7A9EA-2E7C-4049-A657-A927572BB6D8}" type="presParOf" srcId="{2F51CB94-DCF1-4563-84E7-DBEF792AC64B}" destId="{E15AD7B1-57C9-4F3B-AEE2-11C1BF286F0E}" srcOrd="0" destOrd="0" presId="urn:microsoft.com/office/officeart/2005/8/layout/vList3"/>
    <dgm:cxn modelId="{F24725D2-A944-4451-998C-EED55B4F546C}" type="presParOf" srcId="{2F51CB94-DCF1-4563-84E7-DBEF792AC64B}" destId="{24B1409D-2A03-4F57-92A5-1086C67D9284}"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2E05AB4-A79E-4C65-80A8-B042D514688D}" type="doc">
      <dgm:prSet loTypeId="urn:microsoft.com/office/officeart/2005/8/layout/vList3" loCatId="list" qsTypeId="urn:microsoft.com/office/officeart/2005/8/quickstyle/simple4" qsCatId="simple" csTypeId="urn:microsoft.com/office/officeart/2005/8/colors/accent2_4" csCatId="accent2" phldr="1"/>
      <dgm:spPr/>
      <dgm:t>
        <a:bodyPr/>
        <a:lstStyle/>
        <a:p>
          <a:endParaRPr lang="en-GB"/>
        </a:p>
      </dgm:t>
    </dgm:pt>
    <dgm:pt modelId="{C47A105F-FD90-4220-85EC-46E343A96CBC}">
      <dgm:prSet phldrT="[Text]"/>
      <dgm:spPr/>
      <dgm:t>
        <a:bodyPr/>
        <a:lstStyle/>
        <a:p>
          <a:r>
            <a:rPr lang="en-GB" dirty="0">
              <a:latin typeface="+mj-lt"/>
            </a:rPr>
            <a:t>Establishes a bedtime routine</a:t>
          </a:r>
        </a:p>
      </dgm:t>
    </dgm:pt>
    <dgm:pt modelId="{72B3F440-81DD-414B-8974-DEBC51828CDF}" type="parTrans" cxnId="{CD257704-39CD-448D-BA78-E7A227DD1911}">
      <dgm:prSet/>
      <dgm:spPr/>
      <dgm:t>
        <a:bodyPr/>
        <a:lstStyle/>
        <a:p>
          <a:endParaRPr lang="en-GB"/>
        </a:p>
      </dgm:t>
    </dgm:pt>
    <dgm:pt modelId="{82AF811A-BF96-4C68-B7EA-03C456BF4E14}" type="sibTrans" cxnId="{CD257704-39CD-448D-BA78-E7A227DD1911}">
      <dgm:prSet/>
      <dgm:spPr/>
      <dgm:t>
        <a:bodyPr/>
        <a:lstStyle/>
        <a:p>
          <a:endParaRPr lang="en-GB"/>
        </a:p>
      </dgm:t>
    </dgm:pt>
    <dgm:pt modelId="{6235A653-DA6D-4AFB-8811-E2CFD24A51E0}">
      <dgm:prSet phldrT="[Text]"/>
      <dgm:spPr/>
      <dgm:t>
        <a:bodyPr/>
        <a:lstStyle/>
        <a:p>
          <a:r>
            <a:rPr lang="en-GB" dirty="0">
              <a:latin typeface="+mj-lt"/>
            </a:rPr>
            <a:t>Helps encourage relaxing behaviours to help the child wind down</a:t>
          </a:r>
        </a:p>
      </dgm:t>
    </dgm:pt>
    <dgm:pt modelId="{48ED7E37-09FA-4C28-9DD8-1CEAED0A155C}" type="parTrans" cxnId="{9F5A706E-836B-4D15-910E-0FAF84CF12D0}">
      <dgm:prSet/>
      <dgm:spPr/>
      <dgm:t>
        <a:bodyPr/>
        <a:lstStyle/>
        <a:p>
          <a:endParaRPr lang="en-GB"/>
        </a:p>
      </dgm:t>
    </dgm:pt>
    <dgm:pt modelId="{D031DF08-F309-4E68-81E8-0A06B3454F0C}" type="sibTrans" cxnId="{9F5A706E-836B-4D15-910E-0FAF84CF12D0}">
      <dgm:prSet/>
      <dgm:spPr/>
      <dgm:t>
        <a:bodyPr/>
        <a:lstStyle/>
        <a:p>
          <a:endParaRPr lang="en-GB"/>
        </a:p>
      </dgm:t>
    </dgm:pt>
    <dgm:pt modelId="{436729BA-129D-4B4B-9594-1D5A5B111921}">
      <dgm:prSet phldrT="[Text]"/>
      <dgm:spPr/>
      <dgm:t>
        <a:bodyPr/>
        <a:lstStyle/>
        <a:p>
          <a:r>
            <a:rPr lang="en-GB" dirty="0">
              <a:latin typeface="+mj-lt"/>
            </a:rPr>
            <a:t>Puts time restrictions on use of tablets/computers</a:t>
          </a:r>
        </a:p>
      </dgm:t>
    </dgm:pt>
    <dgm:pt modelId="{85BECC74-912F-40E1-8F06-77F5E9E72B98}" type="parTrans" cxnId="{1725B8DF-F665-4B6A-8C69-C6F51FC57F11}">
      <dgm:prSet/>
      <dgm:spPr/>
      <dgm:t>
        <a:bodyPr/>
        <a:lstStyle/>
        <a:p>
          <a:endParaRPr lang="en-GB"/>
        </a:p>
      </dgm:t>
    </dgm:pt>
    <dgm:pt modelId="{3B588842-946B-4DF0-9864-A387F61F75B7}" type="sibTrans" cxnId="{1725B8DF-F665-4B6A-8C69-C6F51FC57F11}">
      <dgm:prSet/>
      <dgm:spPr/>
      <dgm:t>
        <a:bodyPr/>
        <a:lstStyle/>
        <a:p>
          <a:endParaRPr lang="en-GB"/>
        </a:p>
      </dgm:t>
    </dgm:pt>
    <dgm:pt modelId="{D17611A2-76EA-4128-AD70-982345AEDE35}" type="pres">
      <dgm:prSet presAssocID="{82E05AB4-A79E-4C65-80A8-B042D514688D}" presName="linearFlow" presStyleCnt="0">
        <dgm:presLayoutVars>
          <dgm:dir/>
          <dgm:resizeHandles val="exact"/>
        </dgm:presLayoutVars>
      </dgm:prSet>
      <dgm:spPr/>
    </dgm:pt>
    <dgm:pt modelId="{FF3D7581-676C-4DA3-9CDB-A4133056EE2B}" type="pres">
      <dgm:prSet presAssocID="{C47A105F-FD90-4220-85EC-46E343A96CBC}" presName="composite" presStyleCnt="0"/>
      <dgm:spPr/>
    </dgm:pt>
    <dgm:pt modelId="{848810CB-8665-4257-B4C7-65C2DBF01979}" type="pres">
      <dgm:prSet presAssocID="{C47A105F-FD90-4220-85EC-46E343A96CBC}" presName="imgShp"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704D6053-0333-4B2E-B005-A95EBC4A6CC9}" type="pres">
      <dgm:prSet presAssocID="{C47A105F-FD90-4220-85EC-46E343A96CBC}" presName="txShp" presStyleLbl="node1" presStyleIdx="0" presStyleCnt="3">
        <dgm:presLayoutVars>
          <dgm:bulletEnabled val="1"/>
        </dgm:presLayoutVars>
      </dgm:prSet>
      <dgm:spPr/>
    </dgm:pt>
    <dgm:pt modelId="{3AB87D81-1699-4416-938F-E2213451B3E6}" type="pres">
      <dgm:prSet presAssocID="{82AF811A-BF96-4C68-B7EA-03C456BF4E14}" presName="spacing" presStyleCnt="0"/>
      <dgm:spPr/>
    </dgm:pt>
    <dgm:pt modelId="{38B5FEB4-B56B-42E7-A5FF-4668873D4353}" type="pres">
      <dgm:prSet presAssocID="{6235A653-DA6D-4AFB-8811-E2CFD24A51E0}" presName="composite" presStyleCnt="0"/>
      <dgm:spPr/>
    </dgm:pt>
    <dgm:pt modelId="{8A8BFA87-851D-4AA9-9887-8B6D00DA1811}" type="pres">
      <dgm:prSet presAssocID="{6235A653-DA6D-4AFB-8811-E2CFD24A51E0}" presName="imgShp" presStyleLbl="fgImgPlac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53000" r="-53000"/>
          </a:stretch>
        </a:blipFill>
      </dgm:spPr>
    </dgm:pt>
    <dgm:pt modelId="{1ECF0281-ECC1-4AE0-A304-F16A927B4743}" type="pres">
      <dgm:prSet presAssocID="{6235A653-DA6D-4AFB-8811-E2CFD24A51E0}" presName="txShp" presStyleLbl="node1" presStyleIdx="1" presStyleCnt="3">
        <dgm:presLayoutVars>
          <dgm:bulletEnabled val="1"/>
        </dgm:presLayoutVars>
      </dgm:prSet>
      <dgm:spPr/>
    </dgm:pt>
    <dgm:pt modelId="{DC3B5DC5-CE67-446B-9D0F-585655A50297}" type="pres">
      <dgm:prSet presAssocID="{D031DF08-F309-4E68-81E8-0A06B3454F0C}" presName="spacing" presStyleCnt="0"/>
      <dgm:spPr/>
    </dgm:pt>
    <dgm:pt modelId="{2F51CB94-DCF1-4563-84E7-DBEF792AC64B}" type="pres">
      <dgm:prSet presAssocID="{436729BA-129D-4B4B-9594-1D5A5B111921}" presName="composite" presStyleCnt="0"/>
      <dgm:spPr/>
    </dgm:pt>
    <dgm:pt modelId="{E15AD7B1-57C9-4F3B-AEE2-11C1BF286F0E}" type="pres">
      <dgm:prSet presAssocID="{436729BA-129D-4B4B-9594-1D5A5B111921}" presName="imgShp" presStyleLbl="fgImgPlac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dgm:spPr>
    </dgm:pt>
    <dgm:pt modelId="{24B1409D-2A03-4F57-92A5-1086C67D9284}" type="pres">
      <dgm:prSet presAssocID="{436729BA-129D-4B4B-9594-1D5A5B111921}" presName="txShp" presStyleLbl="node1" presStyleIdx="2" presStyleCnt="3">
        <dgm:presLayoutVars>
          <dgm:bulletEnabled val="1"/>
        </dgm:presLayoutVars>
      </dgm:prSet>
      <dgm:spPr/>
    </dgm:pt>
  </dgm:ptLst>
  <dgm:cxnLst>
    <dgm:cxn modelId="{CD257704-39CD-448D-BA78-E7A227DD1911}" srcId="{82E05AB4-A79E-4C65-80A8-B042D514688D}" destId="{C47A105F-FD90-4220-85EC-46E343A96CBC}" srcOrd="0" destOrd="0" parTransId="{72B3F440-81DD-414B-8974-DEBC51828CDF}" sibTransId="{82AF811A-BF96-4C68-B7EA-03C456BF4E14}"/>
    <dgm:cxn modelId="{E18C9C10-9D4A-42ED-8045-E2769CEAA190}" type="presOf" srcId="{C47A105F-FD90-4220-85EC-46E343A96CBC}" destId="{704D6053-0333-4B2E-B005-A95EBC4A6CC9}" srcOrd="0" destOrd="0" presId="urn:microsoft.com/office/officeart/2005/8/layout/vList3"/>
    <dgm:cxn modelId="{BD813C40-1ADE-4A04-B512-7FA4215B7596}" type="presOf" srcId="{82E05AB4-A79E-4C65-80A8-B042D514688D}" destId="{D17611A2-76EA-4128-AD70-982345AEDE35}" srcOrd="0" destOrd="0" presId="urn:microsoft.com/office/officeart/2005/8/layout/vList3"/>
    <dgm:cxn modelId="{9F5A706E-836B-4D15-910E-0FAF84CF12D0}" srcId="{82E05AB4-A79E-4C65-80A8-B042D514688D}" destId="{6235A653-DA6D-4AFB-8811-E2CFD24A51E0}" srcOrd="1" destOrd="0" parTransId="{48ED7E37-09FA-4C28-9DD8-1CEAED0A155C}" sibTransId="{D031DF08-F309-4E68-81E8-0A06B3454F0C}"/>
    <dgm:cxn modelId="{A4287FB8-F448-424A-96EA-E5811ADD15C3}" type="presOf" srcId="{436729BA-129D-4B4B-9594-1D5A5B111921}" destId="{24B1409D-2A03-4F57-92A5-1086C67D9284}" srcOrd="0" destOrd="0" presId="urn:microsoft.com/office/officeart/2005/8/layout/vList3"/>
    <dgm:cxn modelId="{84AF59BD-CEEF-4682-8358-3E0282A690E0}" type="presOf" srcId="{6235A653-DA6D-4AFB-8811-E2CFD24A51E0}" destId="{1ECF0281-ECC1-4AE0-A304-F16A927B4743}" srcOrd="0" destOrd="0" presId="urn:microsoft.com/office/officeart/2005/8/layout/vList3"/>
    <dgm:cxn modelId="{1725B8DF-F665-4B6A-8C69-C6F51FC57F11}" srcId="{82E05AB4-A79E-4C65-80A8-B042D514688D}" destId="{436729BA-129D-4B4B-9594-1D5A5B111921}" srcOrd="2" destOrd="0" parTransId="{85BECC74-912F-40E1-8F06-77F5E9E72B98}" sibTransId="{3B588842-946B-4DF0-9864-A387F61F75B7}"/>
    <dgm:cxn modelId="{794D1A65-62D0-4382-A8D1-5EB14091A31F}" type="presParOf" srcId="{D17611A2-76EA-4128-AD70-982345AEDE35}" destId="{FF3D7581-676C-4DA3-9CDB-A4133056EE2B}" srcOrd="0" destOrd="0" presId="urn:microsoft.com/office/officeart/2005/8/layout/vList3"/>
    <dgm:cxn modelId="{F1E81307-D512-4E0A-B78A-BE2D8C17876E}" type="presParOf" srcId="{FF3D7581-676C-4DA3-9CDB-A4133056EE2B}" destId="{848810CB-8665-4257-B4C7-65C2DBF01979}" srcOrd="0" destOrd="0" presId="urn:microsoft.com/office/officeart/2005/8/layout/vList3"/>
    <dgm:cxn modelId="{0C44344E-A976-488F-80B9-D50AAEB36782}" type="presParOf" srcId="{FF3D7581-676C-4DA3-9CDB-A4133056EE2B}" destId="{704D6053-0333-4B2E-B005-A95EBC4A6CC9}" srcOrd="1" destOrd="0" presId="urn:microsoft.com/office/officeart/2005/8/layout/vList3"/>
    <dgm:cxn modelId="{EBA807AD-8DD6-4DF9-916D-ECEC1850AEEA}" type="presParOf" srcId="{D17611A2-76EA-4128-AD70-982345AEDE35}" destId="{3AB87D81-1699-4416-938F-E2213451B3E6}" srcOrd="1" destOrd="0" presId="urn:microsoft.com/office/officeart/2005/8/layout/vList3"/>
    <dgm:cxn modelId="{9D88423C-EDFC-4F04-BF72-FDD031DA780A}" type="presParOf" srcId="{D17611A2-76EA-4128-AD70-982345AEDE35}" destId="{38B5FEB4-B56B-42E7-A5FF-4668873D4353}" srcOrd="2" destOrd="0" presId="urn:microsoft.com/office/officeart/2005/8/layout/vList3"/>
    <dgm:cxn modelId="{416635B0-8F3B-43BB-8EB4-41435F01D428}" type="presParOf" srcId="{38B5FEB4-B56B-42E7-A5FF-4668873D4353}" destId="{8A8BFA87-851D-4AA9-9887-8B6D00DA1811}" srcOrd="0" destOrd="0" presId="urn:microsoft.com/office/officeart/2005/8/layout/vList3"/>
    <dgm:cxn modelId="{AB5A1765-AD22-4999-A2AE-A1C96D8410E0}" type="presParOf" srcId="{38B5FEB4-B56B-42E7-A5FF-4668873D4353}" destId="{1ECF0281-ECC1-4AE0-A304-F16A927B4743}" srcOrd="1" destOrd="0" presId="urn:microsoft.com/office/officeart/2005/8/layout/vList3"/>
    <dgm:cxn modelId="{9825258C-9B63-4DB8-89AB-EE488113AEC6}" type="presParOf" srcId="{D17611A2-76EA-4128-AD70-982345AEDE35}" destId="{DC3B5DC5-CE67-446B-9D0F-585655A50297}" srcOrd="3" destOrd="0" presId="urn:microsoft.com/office/officeart/2005/8/layout/vList3"/>
    <dgm:cxn modelId="{23D7DD61-A826-458F-8925-087C4241485F}" type="presParOf" srcId="{D17611A2-76EA-4128-AD70-982345AEDE35}" destId="{2F51CB94-DCF1-4563-84E7-DBEF792AC64B}" srcOrd="4" destOrd="0" presId="urn:microsoft.com/office/officeart/2005/8/layout/vList3"/>
    <dgm:cxn modelId="{1777E2AE-2354-40D2-AE36-A682AFEA88C2}" type="presParOf" srcId="{2F51CB94-DCF1-4563-84E7-DBEF792AC64B}" destId="{E15AD7B1-57C9-4F3B-AEE2-11C1BF286F0E}" srcOrd="0" destOrd="0" presId="urn:microsoft.com/office/officeart/2005/8/layout/vList3"/>
    <dgm:cxn modelId="{61DC9EA3-4438-43F7-821B-5EE3F574AC8E}" type="presParOf" srcId="{2F51CB94-DCF1-4563-84E7-DBEF792AC64B}" destId="{24B1409D-2A03-4F57-92A5-1086C67D9284}"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470F6D9-2CA4-48A2-B29D-91208927AB6C}"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GB"/>
        </a:p>
      </dgm:t>
    </dgm:pt>
    <dgm:pt modelId="{A7990DFB-CCC9-41F1-A713-9D7D4D8EEC86}">
      <dgm:prSet phldrT="[Text]"/>
      <dgm:spPr/>
      <dgm:t>
        <a:bodyPr/>
        <a:lstStyle/>
        <a:p>
          <a:r>
            <a:rPr lang="en-GB" dirty="0"/>
            <a:t>Worrying about getting to  sleep</a:t>
          </a:r>
        </a:p>
      </dgm:t>
    </dgm:pt>
    <dgm:pt modelId="{28041942-F377-435D-B799-CE2C0EDBA62C}" type="parTrans" cxnId="{F58B83B0-9A95-4A33-9218-B6F80D1FACD6}">
      <dgm:prSet/>
      <dgm:spPr/>
      <dgm:t>
        <a:bodyPr/>
        <a:lstStyle/>
        <a:p>
          <a:endParaRPr lang="en-GB"/>
        </a:p>
      </dgm:t>
    </dgm:pt>
    <dgm:pt modelId="{132CAAC0-9E90-44BC-9FFA-24571359E3D2}" type="sibTrans" cxnId="{F58B83B0-9A95-4A33-9218-B6F80D1FACD6}">
      <dgm:prSet/>
      <dgm:spPr/>
      <dgm:t>
        <a:bodyPr/>
        <a:lstStyle/>
        <a:p>
          <a:endParaRPr lang="en-GB"/>
        </a:p>
      </dgm:t>
    </dgm:pt>
    <dgm:pt modelId="{EAB147F5-9873-4F23-9C62-A68187A130FD}">
      <dgm:prSet phldrT="[Text]"/>
      <dgm:spPr/>
      <dgm:t>
        <a:bodyPr/>
        <a:lstStyle/>
        <a:p>
          <a:r>
            <a:rPr lang="en-GB" dirty="0"/>
            <a:t>Struggle to get to sleep </a:t>
          </a:r>
        </a:p>
      </dgm:t>
    </dgm:pt>
    <dgm:pt modelId="{E0AC6E43-4D90-4166-86EB-C9E5A81D5946}" type="parTrans" cxnId="{7573D935-AD3F-47EE-A6F7-2FB0E2957528}">
      <dgm:prSet/>
      <dgm:spPr/>
      <dgm:t>
        <a:bodyPr/>
        <a:lstStyle/>
        <a:p>
          <a:endParaRPr lang="en-GB"/>
        </a:p>
      </dgm:t>
    </dgm:pt>
    <dgm:pt modelId="{DAA2831F-0C93-4A40-A9DD-3A2084A07211}" type="sibTrans" cxnId="{7573D935-AD3F-47EE-A6F7-2FB0E2957528}">
      <dgm:prSet/>
      <dgm:spPr/>
      <dgm:t>
        <a:bodyPr/>
        <a:lstStyle/>
        <a:p>
          <a:endParaRPr lang="en-GB"/>
        </a:p>
      </dgm:t>
    </dgm:pt>
    <dgm:pt modelId="{DCE5359C-CC66-4C33-949A-33901F132858}">
      <dgm:prSet phldrT="[Text]"/>
      <dgm:spPr/>
      <dgm:t>
        <a:bodyPr/>
        <a:lstStyle/>
        <a:p>
          <a:r>
            <a:rPr lang="en-GB" dirty="0"/>
            <a:t>Clock watch</a:t>
          </a:r>
        </a:p>
      </dgm:t>
    </dgm:pt>
    <dgm:pt modelId="{CD1A0DC9-0FA7-4DE5-BA47-251DA6B698D7}" type="parTrans" cxnId="{1442C7B5-1102-40F2-A68C-21DC16CD26BB}">
      <dgm:prSet/>
      <dgm:spPr/>
      <dgm:t>
        <a:bodyPr/>
        <a:lstStyle/>
        <a:p>
          <a:endParaRPr lang="en-GB"/>
        </a:p>
      </dgm:t>
    </dgm:pt>
    <dgm:pt modelId="{4A38E27E-DEE9-483C-905D-35315A136B7D}" type="sibTrans" cxnId="{1442C7B5-1102-40F2-A68C-21DC16CD26BB}">
      <dgm:prSet/>
      <dgm:spPr/>
      <dgm:t>
        <a:bodyPr/>
        <a:lstStyle/>
        <a:p>
          <a:endParaRPr lang="en-GB"/>
        </a:p>
      </dgm:t>
    </dgm:pt>
    <dgm:pt modelId="{772E367B-69DD-4BEA-9E46-25D4C8EB9723}" type="pres">
      <dgm:prSet presAssocID="{5470F6D9-2CA4-48A2-B29D-91208927AB6C}" presName="cycle" presStyleCnt="0">
        <dgm:presLayoutVars>
          <dgm:dir/>
          <dgm:resizeHandles val="exact"/>
        </dgm:presLayoutVars>
      </dgm:prSet>
      <dgm:spPr/>
    </dgm:pt>
    <dgm:pt modelId="{6B8CA792-4431-4153-B2BD-0B5546687218}" type="pres">
      <dgm:prSet presAssocID="{A7990DFB-CCC9-41F1-A713-9D7D4D8EEC86}" presName="node" presStyleLbl="node1" presStyleIdx="0" presStyleCnt="3">
        <dgm:presLayoutVars>
          <dgm:bulletEnabled val="1"/>
        </dgm:presLayoutVars>
      </dgm:prSet>
      <dgm:spPr/>
    </dgm:pt>
    <dgm:pt modelId="{F7D75E8B-A43A-4A39-902E-B0623CAA2D2E}" type="pres">
      <dgm:prSet presAssocID="{A7990DFB-CCC9-41F1-A713-9D7D4D8EEC86}" presName="spNode" presStyleCnt="0"/>
      <dgm:spPr/>
    </dgm:pt>
    <dgm:pt modelId="{558F872B-069E-4B39-9042-076ED0762F8F}" type="pres">
      <dgm:prSet presAssocID="{132CAAC0-9E90-44BC-9FFA-24571359E3D2}" presName="sibTrans" presStyleLbl="sibTrans1D1" presStyleIdx="0" presStyleCnt="3"/>
      <dgm:spPr/>
    </dgm:pt>
    <dgm:pt modelId="{AA9B0439-D9EF-4764-AF05-C8C2984E7D6B}" type="pres">
      <dgm:prSet presAssocID="{EAB147F5-9873-4F23-9C62-A68187A130FD}" presName="node" presStyleLbl="node1" presStyleIdx="1" presStyleCnt="3">
        <dgm:presLayoutVars>
          <dgm:bulletEnabled val="1"/>
        </dgm:presLayoutVars>
      </dgm:prSet>
      <dgm:spPr/>
    </dgm:pt>
    <dgm:pt modelId="{41E37CA1-66F7-4331-9BAE-7CFDFCC6EE86}" type="pres">
      <dgm:prSet presAssocID="{EAB147F5-9873-4F23-9C62-A68187A130FD}" presName="spNode" presStyleCnt="0"/>
      <dgm:spPr/>
    </dgm:pt>
    <dgm:pt modelId="{A0E3511F-2A74-441A-9006-BD7720D9AC78}" type="pres">
      <dgm:prSet presAssocID="{DAA2831F-0C93-4A40-A9DD-3A2084A07211}" presName="sibTrans" presStyleLbl="sibTrans1D1" presStyleIdx="1" presStyleCnt="3"/>
      <dgm:spPr/>
    </dgm:pt>
    <dgm:pt modelId="{A9CA7987-B5D0-4BB5-8EF5-F1BC40EBB697}" type="pres">
      <dgm:prSet presAssocID="{DCE5359C-CC66-4C33-949A-33901F132858}" presName="node" presStyleLbl="node1" presStyleIdx="2" presStyleCnt="3">
        <dgm:presLayoutVars>
          <dgm:bulletEnabled val="1"/>
        </dgm:presLayoutVars>
      </dgm:prSet>
      <dgm:spPr/>
    </dgm:pt>
    <dgm:pt modelId="{76B112DC-6D48-47C7-9AA4-CD4CBBE7FB26}" type="pres">
      <dgm:prSet presAssocID="{DCE5359C-CC66-4C33-949A-33901F132858}" presName="spNode" presStyleCnt="0"/>
      <dgm:spPr/>
    </dgm:pt>
    <dgm:pt modelId="{E1B5647C-D24C-4C95-BCC0-493D3D4F9DBD}" type="pres">
      <dgm:prSet presAssocID="{4A38E27E-DEE9-483C-905D-35315A136B7D}" presName="sibTrans" presStyleLbl="sibTrans1D1" presStyleIdx="2" presStyleCnt="3"/>
      <dgm:spPr/>
    </dgm:pt>
  </dgm:ptLst>
  <dgm:cxnLst>
    <dgm:cxn modelId="{C12CA015-53D3-4B12-AF36-06486485488C}" type="presOf" srcId="{DCE5359C-CC66-4C33-949A-33901F132858}" destId="{A9CA7987-B5D0-4BB5-8EF5-F1BC40EBB697}" srcOrd="0" destOrd="0" presId="urn:microsoft.com/office/officeart/2005/8/layout/cycle6"/>
    <dgm:cxn modelId="{0ACC802F-82A8-4559-ADCC-E972A03AED5E}" type="presOf" srcId="{A7990DFB-CCC9-41F1-A713-9D7D4D8EEC86}" destId="{6B8CA792-4431-4153-B2BD-0B5546687218}" srcOrd="0" destOrd="0" presId="urn:microsoft.com/office/officeart/2005/8/layout/cycle6"/>
    <dgm:cxn modelId="{7573D935-AD3F-47EE-A6F7-2FB0E2957528}" srcId="{5470F6D9-2CA4-48A2-B29D-91208927AB6C}" destId="{EAB147F5-9873-4F23-9C62-A68187A130FD}" srcOrd="1" destOrd="0" parTransId="{E0AC6E43-4D90-4166-86EB-C9E5A81D5946}" sibTransId="{DAA2831F-0C93-4A40-A9DD-3A2084A07211}"/>
    <dgm:cxn modelId="{DE3E8536-1B83-43B7-94DA-EB4DF8AB9C97}" type="presOf" srcId="{DAA2831F-0C93-4A40-A9DD-3A2084A07211}" destId="{A0E3511F-2A74-441A-9006-BD7720D9AC78}" srcOrd="0" destOrd="0" presId="urn:microsoft.com/office/officeart/2005/8/layout/cycle6"/>
    <dgm:cxn modelId="{63D76B3F-CCB1-4342-A33B-ACA4846B4C10}" type="presOf" srcId="{EAB147F5-9873-4F23-9C62-A68187A130FD}" destId="{AA9B0439-D9EF-4764-AF05-C8C2984E7D6B}" srcOrd="0" destOrd="0" presId="urn:microsoft.com/office/officeart/2005/8/layout/cycle6"/>
    <dgm:cxn modelId="{7B072046-38BF-49F2-B168-648BA9B0891D}" type="presOf" srcId="{132CAAC0-9E90-44BC-9FFA-24571359E3D2}" destId="{558F872B-069E-4B39-9042-076ED0762F8F}" srcOrd="0" destOrd="0" presId="urn:microsoft.com/office/officeart/2005/8/layout/cycle6"/>
    <dgm:cxn modelId="{F58B83B0-9A95-4A33-9218-B6F80D1FACD6}" srcId="{5470F6D9-2CA4-48A2-B29D-91208927AB6C}" destId="{A7990DFB-CCC9-41F1-A713-9D7D4D8EEC86}" srcOrd="0" destOrd="0" parTransId="{28041942-F377-435D-B799-CE2C0EDBA62C}" sibTransId="{132CAAC0-9E90-44BC-9FFA-24571359E3D2}"/>
    <dgm:cxn modelId="{1442C7B5-1102-40F2-A68C-21DC16CD26BB}" srcId="{5470F6D9-2CA4-48A2-B29D-91208927AB6C}" destId="{DCE5359C-CC66-4C33-949A-33901F132858}" srcOrd="2" destOrd="0" parTransId="{CD1A0DC9-0FA7-4DE5-BA47-251DA6B698D7}" sibTransId="{4A38E27E-DEE9-483C-905D-35315A136B7D}"/>
    <dgm:cxn modelId="{8C9005DB-F5A4-4049-A4B6-1BC1C02C49DB}" type="presOf" srcId="{5470F6D9-2CA4-48A2-B29D-91208927AB6C}" destId="{772E367B-69DD-4BEA-9E46-25D4C8EB9723}" srcOrd="0" destOrd="0" presId="urn:microsoft.com/office/officeart/2005/8/layout/cycle6"/>
    <dgm:cxn modelId="{09CC67E7-6F5F-4755-A607-7C81E6A9AB77}" type="presOf" srcId="{4A38E27E-DEE9-483C-905D-35315A136B7D}" destId="{E1B5647C-D24C-4C95-BCC0-493D3D4F9DBD}" srcOrd="0" destOrd="0" presId="urn:microsoft.com/office/officeart/2005/8/layout/cycle6"/>
    <dgm:cxn modelId="{E2AA2833-F435-48E6-8F11-529EC24DBB58}" type="presParOf" srcId="{772E367B-69DD-4BEA-9E46-25D4C8EB9723}" destId="{6B8CA792-4431-4153-B2BD-0B5546687218}" srcOrd="0" destOrd="0" presId="urn:microsoft.com/office/officeart/2005/8/layout/cycle6"/>
    <dgm:cxn modelId="{2BFA0ACE-5F58-4CEA-9D92-23079431A15E}" type="presParOf" srcId="{772E367B-69DD-4BEA-9E46-25D4C8EB9723}" destId="{F7D75E8B-A43A-4A39-902E-B0623CAA2D2E}" srcOrd="1" destOrd="0" presId="urn:microsoft.com/office/officeart/2005/8/layout/cycle6"/>
    <dgm:cxn modelId="{A39536DF-21BC-4666-894C-4D397BC3D67C}" type="presParOf" srcId="{772E367B-69DD-4BEA-9E46-25D4C8EB9723}" destId="{558F872B-069E-4B39-9042-076ED0762F8F}" srcOrd="2" destOrd="0" presId="urn:microsoft.com/office/officeart/2005/8/layout/cycle6"/>
    <dgm:cxn modelId="{90FF21C8-7A5D-4212-8919-FEDFD09EF5EA}" type="presParOf" srcId="{772E367B-69DD-4BEA-9E46-25D4C8EB9723}" destId="{AA9B0439-D9EF-4764-AF05-C8C2984E7D6B}" srcOrd="3" destOrd="0" presId="urn:microsoft.com/office/officeart/2005/8/layout/cycle6"/>
    <dgm:cxn modelId="{348BE3E1-1508-45B3-910F-CDD92F64059B}" type="presParOf" srcId="{772E367B-69DD-4BEA-9E46-25D4C8EB9723}" destId="{41E37CA1-66F7-4331-9BAE-7CFDFCC6EE86}" srcOrd="4" destOrd="0" presId="urn:microsoft.com/office/officeart/2005/8/layout/cycle6"/>
    <dgm:cxn modelId="{CC36E6EB-5D66-4D15-BDDD-E2C224DFFD8A}" type="presParOf" srcId="{772E367B-69DD-4BEA-9E46-25D4C8EB9723}" destId="{A0E3511F-2A74-441A-9006-BD7720D9AC78}" srcOrd="5" destOrd="0" presId="urn:microsoft.com/office/officeart/2005/8/layout/cycle6"/>
    <dgm:cxn modelId="{BDCE1F43-0A29-4BC6-B90E-1F50025C4615}" type="presParOf" srcId="{772E367B-69DD-4BEA-9E46-25D4C8EB9723}" destId="{A9CA7987-B5D0-4BB5-8EF5-F1BC40EBB697}" srcOrd="6" destOrd="0" presId="urn:microsoft.com/office/officeart/2005/8/layout/cycle6"/>
    <dgm:cxn modelId="{EDF9424C-4869-44A4-96BA-B6089CF79DEC}" type="presParOf" srcId="{772E367B-69DD-4BEA-9E46-25D4C8EB9723}" destId="{76B112DC-6D48-47C7-9AA4-CD4CBBE7FB26}" srcOrd="7" destOrd="0" presId="urn:microsoft.com/office/officeart/2005/8/layout/cycle6"/>
    <dgm:cxn modelId="{0D1971D2-96FE-49E2-85F7-195A64D57A46}" type="presParOf" srcId="{772E367B-69DD-4BEA-9E46-25D4C8EB9723}" destId="{E1B5647C-D24C-4C95-BCC0-493D3D4F9DBD}" srcOrd="8"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FC860E-1D39-479A-AB52-06013E477E7B}">
      <dsp:nvSpPr>
        <dsp:cNvPr id="0" name=""/>
        <dsp:cNvSpPr/>
      </dsp:nvSpPr>
      <dsp:spPr>
        <a:xfrm>
          <a:off x="2807706" y="2333688"/>
          <a:ext cx="1729402" cy="1729402"/>
        </a:xfrm>
        <a:prstGeom prst="ellipse">
          <a:avLst/>
        </a:prstGeom>
        <a:gradFill rotWithShape="0">
          <a:gsLst>
            <a:gs pos="0">
              <a:schemeClr val="dk2">
                <a:hueOff val="0"/>
                <a:satOff val="0"/>
                <a:lumOff val="0"/>
                <a:alphaOff val="0"/>
                <a:tint val="43000"/>
                <a:satMod val="165000"/>
              </a:schemeClr>
            </a:gs>
            <a:gs pos="55000">
              <a:schemeClr val="dk2">
                <a:hueOff val="0"/>
                <a:satOff val="0"/>
                <a:lumOff val="0"/>
                <a:alphaOff val="0"/>
                <a:tint val="83000"/>
                <a:satMod val="155000"/>
              </a:schemeClr>
            </a:gs>
            <a:gs pos="100000">
              <a:schemeClr val="dk2">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GB" sz="1900" kern="1200" dirty="0">
              <a:latin typeface="+mj-lt"/>
            </a:rPr>
            <a:t>Sleep difficulties</a:t>
          </a:r>
        </a:p>
      </dsp:txBody>
      <dsp:txXfrm>
        <a:off x="3060971" y="2586953"/>
        <a:ext cx="1222872" cy="1222872"/>
      </dsp:txXfrm>
    </dsp:sp>
    <dsp:sp modelId="{B5B5806C-FEDC-4B18-B735-524E4B4CE1F2}">
      <dsp:nvSpPr>
        <dsp:cNvPr id="0" name=""/>
        <dsp:cNvSpPr/>
      </dsp:nvSpPr>
      <dsp:spPr>
        <a:xfrm rot="10800000">
          <a:off x="1132100" y="2951949"/>
          <a:ext cx="1583447" cy="492879"/>
        </a:xfrm>
        <a:prstGeom prst="leftArrow">
          <a:avLst>
            <a:gd name="adj1" fmla="val 60000"/>
            <a:gd name="adj2" fmla="val 50000"/>
          </a:avLst>
        </a:prstGeom>
        <a:solidFill>
          <a:schemeClr val="accent2">
            <a:lumMod val="60000"/>
            <a:lumOff val="40000"/>
          </a:schemeClr>
        </a:solidFill>
        <a:ln>
          <a:noFill/>
        </a:ln>
        <a:effectLst>
          <a:outerShdw blurRad="508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E2D896B5-F35B-4CD1-A3FB-21415FFA762E}">
      <dsp:nvSpPr>
        <dsp:cNvPr id="0" name=""/>
        <dsp:cNvSpPr/>
      </dsp:nvSpPr>
      <dsp:spPr>
        <a:xfrm>
          <a:off x="310633" y="2541216"/>
          <a:ext cx="1642932" cy="1314346"/>
        </a:xfrm>
        <a:prstGeom prst="roundRect">
          <a:avLst>
            <a:gd name="adj" fmla="val 10000"/>
          </a:avLst>
        </a:prstGeom>
        <a:gradFill rotWithShape="0">
          <a:gsLst>
            <a:gs pos="0">
              <a:schemeClr val="dk2">
                <a:hueOff val="0"/>
                <a:satOff val="0"/>
                <a:lumOff val="0"/>
                <a:alphaOff val="0"/>
                <a:tint val="43000"/>
                <a:satMod val="165000"/>
              </a:schemeClr>
            </a:gs>
            <a:gs pos="55000">
              <a:schemeClr val="dk2">
                <a:hueOff val="0"/>
                <a:satOff val="0"/>
                <a:lumOff val="0"/>
                <a:alphaOff val="0"/>
                <a:tint val="83000"/>
                <a:satMod val="155000"/>
              </a:schemeClr>
            </a:gs>
            <a:gs pos="100000">
              <a:schemeClr val="dk2">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GB" sz="1600" kern="1200" dirty="0">
              <a:latin typeface="+mj-lt"/>
            </a:rPr>
            <a:t>Having difficulty settling, winding down &amp; going to sleep</a:t>
          </a:r>
        </a:p>
      </dsp:txBody>
      <dsp:txXfrm>
        <a:off x="349129" y="2579712"/>
        <a:ext cx="1565940" cy="1237354"/>
      </dsp:txXfrm>
    </dsp:sp>
    <dsp:sp modelId="{F56FB27E-A46F-4083-9B6C-AB9EBC9473F3}">
      <dsp:nvSpPr>
        <dsp:cNvPr id="0" name=""/>
        <dsp:cNvSpPr/>
      </dsp:nvSpPr>
      <dsp:spPr>
        <a:xfrm rot="13500000">
          <a:off x="1644248" y="1715514"/>
          <a:ext cx="1583447" cy="492879"/>
        </a:xfrm>
        <a:prstGeom prst="leftArrow">
          <a:avLst>
            <a:gd name="adj1" fmla="val 60000"/>
            <a:gd name="adj2" fmla="val 50000"/>
          </a:avLst>
        </a:prstGeom>
        <a:solidFill>
          <a:schemeClr val="accent2">
            <a:lumMod val="60000"/>
            <a:lumOff val="40000"/>
          </a:schemeClr>
        </a:solidFill>
        <a:ln>
          <a:noFill/>
        </a:ln>
        <a:effectLst>
          <a:outerShdw blurRad="508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F4642957-F80B-44AC-B8BF-698A8893146B}">
      <dsp:nvSpPr>
        <dsp:cNvPr id="0" name=""/>
        <dsp:cNvSpPr/>
      </dsp:nvSpPr>
      <dsp:spPr>
        <a:xfrm>
          <a:off x="1054672" y="744947"/>
          <a:ext cx="1642932" cy="1314346"/>
        </a:xfrm>
        <a:prstGeom prst="roundRect">
          <a:avLst>
            <a:gd name="adj" fmla="val 10000"/>
          </a:avLst>
        </a:prstGeom>
        <a:gradFill rotWithShape="0">
          <a:gsLst>
            <a:gs pos="0">
              <a:schemeClr val="dk2">
                <a:hueOff val="0"/>
                <a:satOff val="0"/>
                <a:lumOff val="0"/>
                <a:alphaOff val="0"/>
                <a:tint val="43000"/>
                <a:satMod val="165000"/>
              </a:schemeClr>
            </a:gs>
            <a:gs pos="55000">
              <a:schemeClr val="dk2">
                <a:hueOff val="0"/>
                <a:satOff val="0"/>
                <a:lumOff val="0"/>
                <a:alphaOff val="0"/>
                <a:tint val="83000"/>
                <a:satMod val="155000"/>
              </a:schemeClr>
            </a:gs>
            <a:gs pos="100000">
              <a:schemeClr val="dk2">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GB" sz="1600" kern="1200" dirty="0">
              <a:latin typeface="+mj-lt"/>
            </a:rPr>
            <a:t>Increased anxiety</a:t>
          </a:r>
        </a:p>
      </dsp:txBody>
      <dsp:txXfrm>
        <a:off x="1093168" y="783443"/>
        <a:ext cx="1565940" cy="1237354"/>
      </dsp:txXfrm>
    </dsp:sp>
    <dsp:sp modelId="{4B12C1D2-12EC-46AA-A2B1-A11B1D27FF97}">
      <dsp:nvSpPr>
        <dsp:cNvPr id="0" name=""/>
        <dsp:cNvSpPr/>
      </dsp:nvSpPr>
      <dsp:spPr>
        <a:xfrm rot="16200000">
          <a:off x="2880684" y="1203366"/>
          <a:ext cx="1583447" cy="492879"/>
        </a:xfrm>
        <a:prstGeom prst="leftArrow">
          <a:avLst>
            <a:gd name="adj1" fmla="val 60000"/>
            <a:gd name="adj2" fmla="val 50000"/>
          </a:avLst>
        </a:prstGeom>
        <a:solidFill>
          <a:schemeClr val="accent2">
            <a:lumMod val="60000"/>
            <a:lumOff val="40000"/>
          </a:schemeClr>
        </a:solidFill>
        <a:ln>
          <a:noFill/>
        </a:ln>
        <a:effectLst>
          <a:outerShdw blurRad="508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659C328E-E86C-403F-BF28-C4A82576C490}">
      <dsp:nvSpPr>
        <dsp:cNvPr id="0" name=""/>
        <dsp:cNvSpPr/>
      </dsp:nvSpPr>
      <dsp:spPr>
        <a:xfrm>
          <a:off x="2850941" y="908"/>
          <a:ext cx="1642932" cy="1314346"/>
        </a:xfrm>
        <a:prstGeom prst="roundRect">
          <a:avLst>
            <a:gd name="adj" fmla="val 10000"/>
          </a:avLst>
        </a:prstGeom>
        <a:gradFill rotWithShape="0">
          <a:gsLst>
            <a:gs pos="0">
              <a:schemeClr val="dk2">
                <a:hueOff val="0"/>
                <a:satOff val="0"/>
                <a:lumOff val="0"/>
                <a:alphaOff val="0"/>
                <a:tint val="43000"/>
                <a:satMod val="165000"/>
              </a:schemeClr>
            </a:gs>
            <a:gs pos="55000">
              <a:schemeClr val="dk2">
                <a:hueOff val="0"/>
                <a:satOff val="0"/>
                <a:lumOff val="0"/>
                <a:alphaOff val="0"/>
                <a:tint val="83000"/>
                <a:satMod val="155000"/>
              </a:schemeClr>
            </a:gs>
            <a:gs pos="100000">
              <a:schemeClr val="dk2">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GB" sz="1600" kern="1200" dirty="0">
              <a:latin typeface="+mj-lt"/>
            </a:rPr>
            <a:t>Social cueing problems around bed times</a:t>
          </a:r>
        </a:p>
      </dsp:txBody>
      <dsp:txXfrm>
        <a:off x="2889437" y="39404"/>
        <a:ext cx="1565940" cy="1237354"/>
      </dsp:txXfrm>
    </dsp:sp>
    <dsp:sp modelId="{AC3B053D-5E1E-4938-8694-162675A164DE}">
      <dsp:nvSpPr>
        <dsp:cNvPr id="0" name=""/>
        <dsp:cNvSpPr/>
      </dsp:nvSpPr>
      <dsp:spPr>
        <a:xfrm rot="18900000">
          <a:off x="4117119" y="1715514"/>
          <a:ext cx="1583447" cy="492879"/>
        </a:xfrm>
        <a:prstGeom prst="leftArrow">
          <a:avLst>
            <a:gd name="adj1" fmla="val 60000"/>
            <a:gd name="adj2" fmla="val 50000"/>
          </a:avLst>
        </a:prstGeom>
        <a:solidFill>
          <a:schemeClr val="accent2">
            <a:lumMod val="60000"/>
            <a:lumOff val="40000"/>
          </a:schemeClr>
        </a:solidFill>
        <a:ln>
          <a:noFill/>
        </a:ln>
        <a:effectLst>
          <a:outerShdw blurRad="508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1977AC96-98ED-48B0-9171-4213FF6F081C}">
      <dsp:nvSpPr>
        <dsp:cNvPr id="0" name=""/>
        <dsp:cNvSpPr/>
      </dsp:nvSpPr>
      <dsp:spPr>
        <a:xfrm>
          <a:off x="4647210" y="744947"/>
          <a:ext cx="1642932" cy="1314346"/>
        </a:xfrm>
        <a:prstGeom prst="roundRect">
          <a:avLst>
            <a:gd name="adj" fmla="val 10000"/>
          </a:avLst>
        </a:prstGeom>
        <a:gradFill rotWithShape="0">
          <a:gsLst>
            <a:gs pos="0">
              <a:schemeClr val="dk2">
                <a:hueOff val="0"/>
                <a:satOff val="0"/>
                <a:lumOff val="0"/>
                <a:alphaOff val="0"/>
                <a:tint val="43000"/>
                <a:satMod val="165000"/>
              </a:schemeClr>
            </a:gs>
            <a:gs pos="55000">
              <a:schemeClr val="dk2">
                <a:hueOff val="0"/>
                <a:satOff val="0"/>
                <a:lumOff val="0"/>
                <a:alphaOff val="0"/>
                <a:tint val="83000"/>
                <a:satMod val="155000"/>
              </a:schemeClr>
            </a:gs>
            <a:gs pos="100000">
              <a:schemeClr val="dk2">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GB" sz="1600" kern="1200" dirty="0">
              <a:latin typeface="+mj-lt"/>
            </a:rPr>
            <a:t>Increased sensory sensitivities</a:t>
          </a:r>
        </a:p>
      </dsp:txBody>
      <dsp:txXfrm>
        <a:off x="4685706" y="783443"/>
        <a:ext cx="1565940" cy="1237354"/>
      </dsp:txXfrm>
    </dsp:sp>
    <dsp:sp modelId="{44F36977-C3D9-47FF-94E1-6F207395DA54}">
      <dsp:nvSpPr>
        <dsp:cNvPr id="0" name=""/>
        <dsp:cNvSpPr/>
      </dsp:nvSpPr>
      <dsp:spPr>
        <a:xfrm>
          <a:off x="4629267" y="2951949"/>
          <a:ext cx="1583447" cy="492879"/>
        </a:xfrm>
        <a:prstGeom prst="leftArrow">
          <a:avLst>
            <a:gd name="adj1" fmla="val 60000"/>
            <a:gd name="adj2" fmla="val 50000"/>
          </a:avLst>
        </a:prstGeom>
        <a:gradFill rotWithShape="0">
          <a:gsLst>
            <a:gs pos="0">
              <a:schemeClr val="dk2">
                <a:tint val="60000"/>
                <a:hueOff val="0"/>
                <a:satOff val="0"/>
                <a:lumOff val="0"/>
                <a:alphaOff val="0"/>
                <a:tint val="43000"/>
                <a:satMod val="165000"/>
              </a:schemeClr>
            </a:gs>
            <a:gs pos="55000">
              <a:schemeClr val="dk2">
                <a:tint val="60000"/>
                <a:hueOff val="0"/>
                <a:satOff val="0"/>
                <a:lumOff val="0"/>
                <a:alphaOff val="0"/>
                <a:tint val="83000"/>
                <a:satMod val="155000"/>
              </a:schemeClr>
            </a:gs>
            <a:gs pos="100000">
              <a:schemeClr val="dk2">
                <a:tint val="60000"/>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189DD67F-4072-41C1-AA33-51C66BA85831}">
      <dsp:nvSpPr>
        <dsp:cNvPr id="0" name=""/>
        <dsp:cNvSpPr/>
      </dsp:nvSpPr>
      <dsp:spPr>
        <a:xfrm>
          <a:off x="5391249" y="2541216"/>
          <a:ext cx="1642932" cy="1314346"/>
        </a:xfrm>
        <a:prstGeom prst="roundRect">
          <a:avLst>
            <a:gd name="adj" fmla="val 10000"/>
          </a:avLst>
        </a:prstGeom>
        <a:gradFill rotWithShape="0">
          <a:gsLst>
            <a:gs pos="0">
              <a:schemeClr val="dk2">
                <a:hueOff val="0"/>
                <a:satOff val="0"/>
                <a:lumOff val="0"/>
                <a:alphaOff val="0"/>
                <a:tint val="43000"/>
                <a:satMod val="165000"/>
              </a:schemeClr>
            </a:gs>
            <a:gs pos="55000">
              <a:schemeClr val="dk2">
                <a:hueOff val="0"/>
                <a:satOff val="0"/>
                <a:lumOff val="0"/>
                <a:alphaOff val="0"/>
                <a:tint val="83000"/>
                <a:satMod val="155000"/>
              </a:schemeClr>
            </a:gs>
            <a:gs pos="100000">
              <a:schemeClr val="dk2">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endParaRPr lang="en-GB" sz="1600" kern="1200" dirty="0">
            <a:latin typeface="+mj-lt"/>
          </a:endParaRPr>
        </a:p>
      </dsp:txBody>
      <dsp:txXfrm>
        <a:off x="5429745" y="2579712"/>
        <a:ext cx="1565940" cy="12373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4D6053-0333-4B2E-B005-A95EBC4A6CC9}">
      <dsp:nvSpPr>
        <dsp:cNvPr id="0" name=""/>
        <dsp:cNvSpPr/>
      </dsp:nvSpPr>
      <dsp:spPr>
        <a:xfrm rot="10800000">
          <a:off x="1303273" y="1895"/>
          <a:ext cx="4053840" cy="1128772"/>
        </a:xfrm>
        <a:prstGeom prst="homePlate">
          <a:avLst/>
        </a:prstGeom>
        <a:gradFill rotWithShape="0">
          <a:gsLst>
            <a:gs pos="0">
              <a:schemeClr val="accent2">
                <a:shade val="50000"/>
                <a:hueOff val="0"/>
                <a:satOff val="0"/>
                <a:lumOff val="0"/>
                <a:alphaOff val="0"/>
                <a:tint val="43000"/>
                <a:satMod val="165000"/>
              </a:schemeClr>
            </a:gs>
            <a:gs pos="55000">
              <a:schemeClr val="accent2">
                <a:shade val="50000"/>
                <a:hueOff val="0"/>
                <a:satOff val="0"/>
                <a:lumOff val="0"/>
                <a:alphaOff val="0"/>
                <a:tint val="83000"/>
                <a:satMod val="155000"/>
              </a:schemeClr>
            </a:gs>
            <a:gs pos="100000">
              <a:schemeClr val="accent2">
                <a:shade val="50000"/>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7757" tIns="87630" rIns="163576" bIns="87630" numCol="1" spcCol="1270" anchor="ctr" anchorCtr="0">
          <a:noAutofit/>
        </a:bodyPr>
        <a:lstStyle/>
        <a:p>
          <a:pPr marL="0" lvl="0" indent="0" algn="ctr" defTabSz="1022350">
            <a:lnSpc>
              <a:spcPct val="90000"/>
            </a:lnSpc>
            <a:spcBef>
              <a:spcPct val="0"/>
            </a:spcBef>
            <a:spcAft>
              <a:spcPct val="35000"/>
            </a:spcAft>
            <a:buNone/>
          </a:pPr>
          <a:r>
            <a:rPr lang="en-GB" sz="2300" kern="1200" dirty="0">
              <a:latin typeface="+mj-lt"/>
            </a:rPr>
            <a:t>Identify areas of consistency</a:t>
          </a:r>
        </a:p>
      </dsp:txBody>
      <dsp:txXfrm rot="10800000">
        <a:off x="1585466" y="1895"/>
        <a:ext cx="3771647" cy="1128772"/>
      </dsp:txXfrm>
    </dsp:sp>
    <dsp:sp modelId="{848810CB-8665-4257-B4C7-65C2DBF01979}">
      <dsp:nvSpPr>
        <dsp:cNvPr id="0" name=""/>
        <dsp:cNvSpPr/>
      </dsp:nvSpPr>
      <dsp:spPr>
        <a:xfrm>
          <a:off x="738886" y="1895"/>
          <a:ext cx="1128772" cy="1128772"/>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a:noFill/>
        </a:ln>
        <a:effectLst>
          <a:outerShdw blurRad="50800" dist="25400" dir="5400000" rotWithShape="0">
            <a:srgbClr val="000000">
              <a:alpha val="45000"/>
            </a:srgbClr>
          </a:outerShdw>
        </a:effectLst>
      </dsp:spPr>
      <dsp:style>
        <a:lnRef idx="0">
          <a:scrgbClr r="0" g="0" b="0"/>
        </a:lnRef>
        <a:fillRef idx="1">
          <a:scrgbClr r="0" g="0" b="0"/>
        </a:fillRef>
        <a:effectRef idx="2">
          <a:scrgbClr r="0" g="0" b="0"/>
        </a:effectRef>
        <a:fontRef idx="minor"/>
      </dsp:style>
    </dsp:sp>
    <dsp:sp modelId="{1ECF0281-ECC1-4AE0-A304-F16A927B4743}">
      <dsp:nvSpPr>
        <dsp:cNvPr id="0" name=""/>
        <dsp:cNvSpPr/>
      </dsp:nvSpPr>
      <dsp:spPr>
        <a:xfrm rot="10800000">
          <a:off x="1303273" y="1467613"/>
          <a:ext cx="4053840" cy="1128772"/>
        </a:xfrm>
        <a:prstGeom prst="homePlate">
          <a:avLst/>
        </a:prstGeom>
        <a:gradFill rotWithShape="0">
          <a:gsLst>
            <a:gs pos="0">
              <a:schemeClr val="accent2">
                <a:shade val="50000"/>
                <a:hueOff val="313718"/>
                <a:satOff val="-1767"/>
                <a:lumOff val="30547"/>
                <a:alphaOff val="0"/>
                <a:tint val="43000"/>
                <a:satMod val="165000"/>
              </a:schemeClr>
            </a:gs>
            <a:gs pos="55000">
              <a:schemeClr val="accent2">
                <a:shade val="50000"/>
                <a:hueOff val="313718"/>
                <a:satOff val="-1767"/>
                <a:lumOff val="30547"/>
                <a:alphaOff val="0"/>
                <a:tint val="83000"/>
                <a:satMod val="155000"/>
              </a:schemeClr>
            </a:gs>
            <a:gs pos="100000">
              <a:schemeClr val="accent2">
                <a:shade val="50000"/>
                <a:hueOff val="313718"/>
                <a:satOff val="-1767"/>
                <a:lumOff val="30547"/>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7757" tIns="87630" rIns="163576" bIns="87630" numCol="1" spcCol="1270" anchor="ctr" anchorCtr="0">
          <a:noAutofit/>
        </a:bodyPr>
        <a:lstStyle/>
        <a:p>
          <a:pPr marL="0" lvl="0" indent="0" algn="ctr" defTabSz="1022350">
            <a:lnSpc>
              <a:spcPct val="90000"/>
            </a:lnSpc>
            <a:spcBef>
              <a:spcPct val="0"/>
            </a:spcBef>
            <a:spcAft>
              <a:spcPct val="35000"/>
            </a:spcAft>
            <a:buNone/>
          </a:pPr>
          <a:r>
            <a:rPr lang="en-GB" sz="2300" kern="1200" dirty="0">
              <a:latin typeface="+mj-lt"/>
            </a:rPr>
            <a:t>Identify areas of praise and positive reinforcement</a:t>
          </a:r>
        </a:p>
      </dsp:txBody>
      <dsp:txXfrm rot="10800000">
        <a:off x="1585466" y="1467613"/>
        <a:ext cx="3771647" cy="1128772"/>
      </dsp:txXfrm>
    </dsp:sp>
    <dsp:sp modelId="{8A8BFA87-851D-4AA9-9887-8B6D00DA1811}">
      <dsp:nvSpPr>
        <dsp:cNvPr id="0" name=""/>
        <dsp:cNvSpPr/>
      </dsp:nvSpPr>
      <dsp:spPr>
        <a:xfrm>
          <a:off x="738886" y="1467613"/>
          <a:ext cx="1128772" cy="1128772"/>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45000" r="-45000"/>
          </a:stretch>
        </a:blipFill>
        <a:ln>
          <a:noFill/>
        </a:ln>
        <a:effectLst>
          <a:outerShdw blurRad="50800" dist="25400" dir="5400000" rotWithShape="0">
            <a:srgbClr val="000000">
              <a:alpha val="45000"/>
            </a:srgbClr>
          </a:outerShdw>
        </a:effectLst>
      </dsp:spPr>
      <dsp:style>
        <a:lnRef idx="0">
          <a:scrgbClr r="0" g="0" b="0"/>
        </a:lnRef>
        <a:fillRef idx="1">
          <a:scrgbClr r="0" g="0" b="0"/>
        </a:fillRef>
        <a:effectRef idx="2">
          <a:scrgbClr r="0" g="0" b="0"/>
        </a:effectRef>
        <a:fontRef idx="minor"/>
      </dsp:style>
    </dsp:sp>
    <dsp:sp modelId="{24B1409D-2A03-4F57-92A5-1086C67D9284}">
      <dsp:nvSpPr>
        <dsp:cNvPr id="0" name=""/>
        <dsp:cNvSpPr/>
      </dsp:nvSpPr>
      <dsp:spPr>
        <a:xfrm rot="10800000">
          <a:off x="1303273" y="2933332"/>
          <a:ext cx="4053840" cy="1128772"/>
        </a:xfrm>
        <a:prstGeom prst="homePlate">
          <a:avLst/>
        </a:prstGeom>
        <a:gradFill rotWithShape="0">
          <a:gsLst>
            <a:gs pos="0">
              <a:schemeClr val="accent2">
                <a:shade val="50000"/>
                <a:hueOff val="313718"/>
                <a:satOff val="-1767"/>
                <a:lumOff val="30547"/>
                <a:alphaOff val="0"/>
                <a:tint val="43000"/>
                <a:satMod val="165000"/>
              </a:schemeClr>
            </a:gs>
            <a:gs pos="55000">
              <a:schemeClr val="accent2">
                <a:shade val="50000"/>
                <a:hueOff val="313718"/>
                <a:satOff val="-1767"/>
                <a:lumOff val="30547"/>
                <a:alphaOff val="0"/>
                <a:tint val="83000"/>
                <a:satMod val="155000"/>
              </a:schemeClr>
            </a:gs>
            <a:gs pos="100000">
              <a:schemeClr val="accent2">
                <a:shade val="50000"/>
                <a:hueOff val="313718"/>
                <a:satOff val="-1767"/>
                <a:lumOff val="30547"/>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7757" tIns="87630" rIns="163576" bIns="87630" numCol="1" spcCol="1270" anchor="ctr" anchorCtr="0">
          <a:noAutofit/>
        </a:bodyPr>
        <a:lstStyle/>
        <a:p>
          <a:pPr marL="0" lvl="0" indent="0" algn="ctr" defTabSz="1022350">
            <a:lnSpc>
              <a:spcPct val="90000"/>
            </a:lnSpc>
            <a:spcBef>
              <a:spcPct val="0"/>
            </a:spcBef>
            <a:spcAft>
              <a:spcPct val="35000"/>
            </a:spcAft>
            <a:buNone/>
          </a:pPr>
          <a:r>
            <a:rPr lang="en-GB" sz="2300" kern="1200" dirty="0">
              <a:latin typeface="+mj-lt"/>
            </a:rPr>
            <a:t>Recognise triggers</a:t>
          </a:r>
        </a:p>
      </dsp:txBody>
      <dsp:txXfrm rot="10800000">
        <a:off x="1585466" y="2933332"/>
        <a:ext cx="3771647" cy="1128772"/>
      </dsp:txXfrm>
    </dsp:sp>
    <dsp:sp modelId="{E15AD7B1-57C9-4F3B-AEE2-11C1BF286F0E}">
      <dsp:nvSpPr>
        <dsp:cNvPr id="0" name=""/>
        <dsp:cNvSpPr/>
      </dsp:nvSpPr>
      <dsp:spPr>
        <a:xfrm>
          <a:off x="738886" y="2933332"/>
          <a:ext cx="1128772" cy="1128772"/>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a:ln>
          <a:noFill/>
        </a:ln>
        <a:effectLst>
          <a:outerShdw blurRad="50800" dist="25400" dir="5400000" rotWithShape="0">
            <a:srgbClr val="000000">
              <a:alpha val="45000"/>
            </a:srgbClr>
          </a:outerShdw>
        </a:effectLst>
      </dsp:spPr>
      <dsp:style>
        <a:lnRef idx="0">
          <a:scrgbClr r="0" g="0" b="0"/>
        </a:lnRef>
        <a:fillRef idx="1">
          <a:scrgbClr r="0" g="0" b="0"/>
        </a:fillRef>
        <a:effectRef idx="2">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4D6053-0333-4B2E-B005-A95EBC4A6CC9}">
      <dsp:nvSpPr>
        <dsp:cNvPr id="0" name=""/>
        <dsp:cNvSpPr/>
      </dsp:nvSpPr>
      <dsp:spPr>
        <a:xfrm rot="10800000">
          <a:off x="1303273" y="1895"/>
          <a:ext cx="4053840" cy="1128772"/>
        </a:xfrm>
        <a:prstGeom prst="homePlate">
          <a:avLst/>
        </a:prstGeom>
        <a:gradFill rotWithShape="0">
          <a:gsLst>
            <a:gs pos="0">
              <a:schemeClr val="accent2">
                <a:shade val="50000"/>
                <a:hueOff val="0"/>
                <a:satOff val="0"/>
                <a:lumOff val="0"/>
                <a:alphaOff val="0"/>
                <a:tint val="43000"/>
                <a:satMod val="165000"/>
              </a:schemeClr>
            </a:gs>
            <a:gs pos="55000">
              <a:schemeClr val="accent2">
                <a:shade val="50000"/>
                <a:hueOff val="0"/>
                <a:satOff val="0"/>
                <a:lumOff val="0"/>
                <a:alphaOff val="0"/>
                <a:tint val="83000"/>
                <a:satMod val="155000"/>
              </a:schemeClr>
            </a:gs>
            <a:gs pos="100000">
              <a:schemeClr val="accent2">
                <a:shade val="50000"/>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7757" tIns="80010" rIns="149352" bIns="80010" numCol="1" spcCol="1270" anchor="ctr" anchorCtr="0">
          <a:noAutofit/>
        </a:bodyPr>
        <a:lstStyle/>
        <a:p>
          <a:pPr marL="0" lvl="0" indent="0" algn="ctr" defTabSz="933450">
            <a:lnSpc>
              <a:spcPct val="90000"/>
            </a:lnSpc>
            <a:spcBef>
              <a:spcPct val="0"/>
            </a:spcBef>
            <a:spcAft>
              <a:spcPct val="35000"/>
            </a:spcAft>
            <a:buNone/>
          </a:pPr>
          <a:r>
            <a:rPr lang="en-GB" sz="2100" kern="1200" dirty="0">
              <a:latin typeface="+mj-lt"/>
            </a:rPr>
            <a:t>Establishes a bedtime routine</a:t>
          </a:r>
        </a:p>
      </dsp:txBody>
      <dsp:txXfrm rot="10800000">
        <a:off x="1585466" y="1895"/>
        <a:ext cx="3771647" cy="1128772"/>
      </dsp:txXfrm>
    </dsp:sp>
    <dsp:sp modelId="{848810CB-8665-4257-B4C7-65C2DBF01979}">
      <dsp:nvSpPr>
        <dsp:cNvPr id="0" name=""/>
        <dsp:cNvSpPr/>
      </dsp:nvSpPr>
      <dsp:spPr>
        <a:xfrm>
          <a:off x="738886" y="1895"/>
          <a:ext cx="1128772" cy="1128772"/>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a:noFill/>
        </a:ln>
        <a:effectLst>
          <a:outerShdw blurRad="50800" dist="25400" dir="5400000" rotWithShape="0">
            <a:srgbClr val="000000">
              <a:alpha val="45000"/>
            </a:srgbClr>
          </a:outerShdw>
        </a:effectLst>
      </dsp:spPr>
      <dsp:style>
        <a:lnRef idx="0">
          <a:scrgbClr r="0" g="0" b="0"/>
        </a:lnRef>
        <a:fillRef idx="1">
          <a:scrgbClr r="0" g="0" b="0"/>
        </a:fillRef>
        <a:effectRef idx="2">
          <a:scrgbClr r="0" g="0" b="0"/>
        </a:effectRef>
        <a:fontRef idx="minor"/>
      </dsp:style>
    </dsp:sp>
    <dsp:sp modelId="{1ECF0281-ECC1-4AE0-A304-F16A927B4743}">
      <dsp:nvSpPr>
        <dsp:cNvPr id="0" name=""/>
        <dsp:cNvSpPr/>
      </dsp:nvSpPr>
      <dsp:spPr>
        <a:xfrm rot="10800000">
          <a:off x="1303273" y="1467613"/>
          <a:ext cx="4053840" cy="1128772"/>
        </a:xfrm>
        <a:prstGeom prst="homePlate">
          <a:avLst/>
        </a:prstGeom>
        <a:gradFill rotWithShape="0">
          <a:gsLst>
            <a:gs pos="0">
              <a:schemeClr val="accent2">
                <a:shade val="50000"/>
                <a:hueOff val="313718"/>
                <a:satOff val="-1767"/>
                <a:lumOff val="30547"/>
                <a:alphaOff val="0"/>
                <a:tint val="43000"/>
                <a:satMod val="165000"/>
              </a:schemeClr>
            </a:gs>
            <a:gs pos="55000">
              <a:schemeClr val="accent2">
                <a:shade val="50000"/>
                <a:hueOff val="313718"/>
                <a:satOff val="-1767"/>
                <a:lumOff val="30547"/>
                <a:alphaOff val="0"/>
                <a:tint val="83000"/>
                <a:satMod val="155000"/>
              </a:schemeClr>
            </a:gs>
            <a:gs pos="100000">
              <a:schemeClr val="accent2">
                <a:shade val="50000"/>
                <a:hueOff val="313718"/>
                <a:satOff val="-1767"/>
                <a:lumOff val="30547"/>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7757" tIns="80010" rIns="149352" bIns="80010" numCol="1" spcCol="1270" anchor="ctr" anchorCtr="0">
          <a:noAutofit/>
        </a:bodyPr>
        <a:lstStyle/>
        <a:p>
          <a:pPr marL="0" lvl="0" indent="0" algn="ctr" defTabSz="933450">
            <a:lnSpc>
              <a:spcPct val="90000"/>
            </a:lnSpc>
            <a:spcBef>
              <a:spcPct val="0"/>
            </a:spcBef>
            <a:spcAft>
              <a:spcPct val="35000"/>
            </a:spcAft>
            <a:buNone/>
          </a:pPr>
          <a:r>
            <a:rPr lang="en-GB" sz="2100" kern="1200" dirty="0">
              <a:latin typeface="+mj-lt"/>
            </a:rPr>
            <a:t>Helps encourage relaxing behaviours to help the child wind down</a:t>
          </a:r>
        </a:p>
      </dsp:txBody>
      <dsp:txXfrm rot="10800000">
        <a:off x="1585466" y="1467613"/>
        <a:ext cx="3771647" cy="1128772"/>
      </dsp:txXfrm>
    </dsp:sp>
    <dsp:sp modelId="{8A8BFA87-851D-4AA9-9887-8B6D00DA1811}">
      <dsp:nvSpPr>
        <dsp:cNvPr id="0" name=""/>
        <dsp:cNvSpPr/>
      </dsp:nvSpPr>
      <dsp:spPr>
        <a:xfrm>
          <a:off x="738886" y="1467613"/>
          <a:ext cx="1128772" cy="1128772"/>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53000" r="-53000"/>
          </a:stretch>
        </a:blipFill>
        <a:ln>
          <a:noFill/>
        </a:ln>
        <a:effectLst>
          <a:outerShdw blurRad="50800" dist="25400" dir="5400000" rotWithShape="0">
            <a:srgbClr val="000000">
              <a:alpha val="45000"/>
            </a:srgbClr>
          </a:outerShdw>
        </a:effectLst>
      </dsp:spPr>
      <dsp:style>
        <a:lnRef idx="0">
          <a:scrgbClr r="0" g="0" b="0"/>
        </a:lnRef>
        <a:fillRef idx="1">
          <a:scrgbClr r="0" g="0" b="0"/>
        </a:fillRef>
        <a:effectRef idx="2">
          <a:scrgbClr r="0" g="0" b="0"/>
        </a:effectRef>
        <a:fontRef idx="minor"/>
      </dsp:style>
    </dsp:sp>
    <dsp:sp modelId="{24B1409D-2A03-4F57-92A5-1086C67D9284}">
      <dsp:nvSpPr>
        <dsp:cNvPr id="0" name=""/>
        <dsp:cNvSpPr/>
      </dsp:nvSpPr>
      <dsp:spPr>
        <a:xfrm rot="10800000">
          <a:off x="1303273" y="2933332"/>
          <a:ext cx="4053840" cy="1128772"/>
        </a:xfrm>
        <a:prstGeom prst="homePlate">
          <a:avLst/>
        </a:prstGeom>
        <a:gradFill rotWithShape="0">
          <a:gsLst>
            <a:gs pos="0">
              <a:schemeClr val="accent2">
                <a:shade val="50000"/>
                <a:hueOff val="313718"/>
                <a:satOff val="-1767"/>
                <a:lumOff val="30547"/>
                <a:alphaOff val="0"/>
                <a:tint val="43000"/>
                <a:satMod val="165000"/>
              </a:schemeClr>
            </a:gs>
            <a:gs pos="55000">
              <a:schemeClr val="accent2">
                <a:shade val="50000"/>
                <a:hueOff val="313718"/>
                <a:satOff val="-1767"/>
                <a:lumOff val="30547"/>
                <a:alphaOff val="0"/>
                <a:tint val="83000"/>
                <a:satMod val="155000"/>
              </a:schemeClr>
            </a:gs>
            <a:gs pos="100000">
              <a:schemeClr val="accent2">
                <a:shade val="50000"/>
                <a:hueOff val="313718"/>
                <a:satOff val="-1767"/>
                <a:lumOff val="30547"/>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7757" tIns="80010" rIns="149352" bIns="80010" numCol="1" spcCol="1270" anchor="ctr" anchorCtr="0">
          <a:noAutofit/>
        </a:bodyPr>
        <a:lstStyle/>
        <a:p>
          <a:pPr marL="0" lvl="0" indent="0" algn="ctr" defTabSz="933450">
            <a:lnSpc>
              <a:spcPct val="90000"/>
            </a:lnSpc>
            <a:spcBef>
              <a:spcPct val="0"/>
            </a:spcBef>
            <a:spcAft>
              <a:spcPct val="35000"/>
            </a:spcAft>
            <a:buNone/>
          </a:pPr>
          <a:r>
            <a:rPr lang="en-GB" sz="2100" kern="1200" dirty="0">
              <a:latin typeface="+mj-lt"/>
            </a:rPr>
            <a:t>Puts time restrictions on use of tablets/computers</a:t>
          </a:r>
        </a:p>
      </dsp:txBody>
      <dsp:txXfrm rot="10800000">
        <a:off x="1585466" y="2933332"/>
        <a:ext cx="3771647" cy="1128772"/>
      </dsp:txXfrm>
    </dsp:sp>
    <dsp:sp modelId="{E15AD7B1-57C9-4F3B-AEE2-11C1BF286F0E}">
      <dsp:nvSpPr>
        <dsp:cNvPr id="0" name=""/>
        <dsp:cNvSpPr/>
      </dsp:nvSpPr>
      <dsp:spPr>
        <a:xfrm>
          <a:off x="738886" y="2933332"/>
          <a:ext cx="1128772" cy="1128772"/>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a:ln>
          <a:noFill/>
        </a:ln>
        <a:effectLst>
          <a:outerShdw blurRad="50800" dist="25400" dir="5400000" rotWithShape="0">
            <a:srgbClr val="000000">
              <a:alpha val="45000"/>
            </a:srgbClr>
          </a:outerShdw>
        </a:effectLst>
      </dsp:spPr>
      <dsp:style>
        <a:lnRef idx="0">
          <a:scrgbClr r="0" g="0" b="0"/>
        </a:lnRef>
        <a:fillRef idx="1">
          <a:scrgbClr r="0" g="0" b="0"/>
        </a:fillRef>
        <a:effectRef idx="2">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8CA792-4431-4153-B2BD-0B5546687218}">
      <dsp:nvSpPr>
        <dsp:cNvPr id="0" name=""/>
        <dsp:cNvSpPr/>
      </dsp:nvSpPr>
      <dsp:spPr>
        <a:xfrm>
          <a:off x="1512849" y="666"/>
          <a:ext cx="1619452" cy="1052643"/>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Worrying about getting to  sleep</a:t>
          </a:r>
        </a:p>
      </dsp:txBody>
      <dsp:txXfrm>
        <a:off x="1564235" y="52052"/>
        <a:ext cx="1516680" cy="949871"/>
      </dsp:txXfrm>
    </dsp:sp>
    <dsp:sp modelId="{558F872B-069E-4B39-9042-076ED0762F8F}">
      <dsp:nvSpPr>
        <dsp:cNvPr id="0" name=""/>
        <dsp:cNvSpPr/>
      </dsp:nvSpPr>
      <dsp:spPr>
        <a:xfrm>
          <a:off x="919374" y="526988"/>
          <a:ext cx="2806402" cy="2806402"/>
        </a:xfrm>
        <a:custGeom>
          <a:avLst/>
          <a:gdLst/>
          <a:ahLst/>
          <a:cxnLst/>
          <a:rect l="0" t="0" r="0" b="0"/>
          <a:pathLst>
            <a:path>
              <a:moveTo>
                <a:pt x="2224677" y="265593"/>
              </a:moveTo>
              <a:arcTo wR="1403201" hR="1403201" stAng="18350002" swAng="3645167"/>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A9B0439-D9EF-4764-AF05-C8C2984E7D6B}">
      <dsp:nvSpPr>
        <dsp:cNvPr id="0" name=""/>
        <dsp:cNvSpPr/>
      </dsp:nvSpPr>
      <dsp:spPr>
        <a:xfrm>
          <a:off x="2728057" y="2105468"/>
          <a:ext cx="1619452" cy="1052643"/>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Struggle to get to sleep </a:t>
          </a:r>
        </a:p>
      </dsp:txBody>
      <dsp:txXfrm>
        <a:off x="2779443" y="2156854"/>
        <a:ext cx="1516680" cy="949871"/>
      </dsp:txXfrm>
    </dsp:sp>
    <dsp:sp modelId="{A0E3511F-2A74-441A-9006-BD7720D9AC78}">
      <dsp:nvSpPr>
        <dsp:cNvPr id="0" name=""/>
        <dsp:cNvSpPr/>
      </dsp:nvSpPr>
      <dsp:spPr>
        <a:xfrm>
          <a:off x="919374" y="526988"/>
          <a:ext cx="2806402" cy="2806402"/>
        </a:xfrm>
        <a:custGeom>
          <a:avLst/>
          <a:gdLst/>
          <a:ahLst/>
          <a:cxnLst/>
          <a:rect l="0" t="0" r="0" b="0"/>
          <a:pathLst>
            <a:path>
              <a:moveTo>
                <a:pt x="2070386" y="2637639"/>
              </a:moveTo>
              <a:arcTo wR="1403201" hR="1403201" stAng="3696588" swAng="3406824"/>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9CA7987-B5D0-4BB5-8EF5-F1BC40EBB697}">
      <dsp:nvSpPr>
        <dsp:cNvPr id="0" name=""/>
        <dsp:cNvSpPr/>
      </dsp:nvSpPr>
      <dsp:spPr>
        <a:xfrm>
          <a:off x="297641" y="2105468"/>
          <a:ext cx="1619452" cy="1052643"/>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Clock watch</a:t>
          </a:r>
        </a:p>
      </dsp:txBody>
      <dsp:txXfrm>
        <a:off x="349027" y="2156854"/>
        <a:ext cx="1516680" cy="949871"/>
      </dsp:txXfrm>
    </dsp:sp>
    <dsp:sp modelId="{E1B5647C-D24C-4C95-BCC0-493D3D4F9DBD}">
      <dsp:nvSpPr>
        <dsp:cNvPr id="0" name=""/>
        <dsp:cNvSpPr/>
      </dsp:nvSpPr>
      <dsp:spPr>
        <a:xfrm>
          <a:off x="919374" y="526988"/>
          <a:ext cx="2806402" cy="2806402"/>
        </a:xfrm>
        <a:custGeom>
          <a:avLst/>
          <a:gdLst/>
          <a:ahLst/>
          <a:cxnLst/>
          <a:rect l="0" t="0" r="0" b="0"/>
          <a:pathLst>
            <a:path>
              <a:moveTo>
                <a:pt x="9260" y="1564144"/>
              </a:moveTo>
              <a:arcTo wR="1403201" hR="1403201" stAng="10404831" swAng="3645167"/>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CD1873-146C-475A-9393-6E13830080C6}" type="datetimeFigureOut">
              <a:rPr lang="en-GB" smtClean="0"/>
              <a:t>29/01/2021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8A3E880-3B1E-4CA9-B307-0E991ACE9AA0}" type="slidenum">
              <a:rPr lang="en-GB" smtClean="0"/>
              <a:t>‹#›</a:t>
            </a:fld>
            <a:endParaRPr lang="en-GB"/>
          </a:p>
        </p:txBody>
      </p:sp>
    </p:spTree>
    <p:extLst>
      <p:ext uri="{BB962C8B-B14F-4D97-AF65-F5344CB8AC3E}">
        <p14:creationId xmlns:p14="http://schemas.microsoft.com/office/powerpoint/2010/main" val="24831042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8A3E880-3B1E-4CA9-B307-0E991ACE9AA0}" type="slidenum">
              <a:rPr lang="en-GB" smtClean="0"/>
              <a:t>3</a:t>
            </a:fld>
            <a:endParaRPr lang="en-GB"/>
          </a:p>
        </p:txBody>
      </p:sp>
    </p:spTree>
    <p:extLst>
      <p:ext uri="{BB962C8B-B14F-4D97-AF65-F5344CB8AC3E}">
        <p14:creationId xmlns:p14="http://schemas.microsoft.com/office/powerpoint/2010/main" val="27354902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8A3E880-3B1E-4CA9-B307-0E991ACE9AA0}" type="slidenum">
              <a:rPr lang="en-GB" smtClean="0"/>
              <a:t>23</a:t>
            </a:fld>
            <a:endParaRPr lang="en-GB"/>
          </a:p>
        </p:txBody>
      </p:sp>
    </p:spTree>
    <p:extLst>
      <p:ext uri="{BB962C8B-B14F-4D97-AF65-F5344CB8AC3E}">
        <p14:creationId xmlns:p14="http://schemas.microsoft.com/office/powerpoint/2010/main" val="3083638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will cover some relaxation exercises throughout these sessions, and we will explain in more detail what mindfulness is</a:t>
            </a:r>
          </a:p>
          <a:p>
            <a:r>
              <a:rPr lang="en-GB" dirty="0"/>
              <a:t>Today we will try the body scan exercise. Has anyone heard of this/tried it before?</a:t>
            </a:r>
          </a:p>
          <a:p>
            <a:endParaRPr lang="en-GB" dirty="0"/>
          </a:p>
        </p:txBody>
      </p:sp>
      <p:sp>
        <p:nvSpPr>
          <p:cNvPr id="4" name="Slide Number Placeholder 3"/>
          <p:cNvSpPr>
            <a:spLocks noGrp="1"/>
          </p:cNvSpPr>
          <p:nvPr>
            <p:ph type="sldNum" sz="quarter" idx="10"/>
          </p:nvPr>
        </p:nvSpPr>
        <p:spPr/>
        <p:txBody>
          <a:bodyPr/>
          <a:lstStyle/>
          <a:p>
            <a:fld id="{EF1DD121-6CC6-4ECC-9445-B59A8A1E80C7}" type="slidenum">
              <a:rPr lang="en-GB" smtClean="0"/>
              <a:t>25</a:t>
            </a:fld>
            <a:endParaRPr lang="en-GB"/>
          </a:p>
        </p:txBody>
      </p:sp>
    </p:spTree>
    <p:extLst>
      <p:ext uri="{BB962C8B-B14F-4D97-AF65-F5344CB8AC3E}">
        <p14:creationId xmlns:p14="http://schemas.microsoft.com/office/powerpoint/2010/main" val="615890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8A3E880-3B1E-4CA9-B307-0E991ACE9AA0}" type="slidenum">
              <a:rPr lang="en-GB" smtClean="0"/>
              <a:t>26</a:t>
            </a:fld>
            <a:endParaRPr lang="en-GB"/>
          </a:p>
        </p:txBody>
      </p:sp>
    </p:spTree>
    <p:extLst>
      <p:ext uri="{BB962C8B-B14F-4D97-AF65-F5344CB8AC3E}">
        <p14:creationId xmlns:p14="http://schemas.microsoft.com/office/powerpoint/2010/main" val="3083638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effectLst/>
              </a:rPr>
              <a:t>Scientists have found a direct correlation between anxiety and rhythm of sleep. When a person is anxious, their heart rate increases, which causes the brain to ‘race’, too. An alert mind produces beta waves, making you far too stimulated to sleep. To make matters worse, an active brain triggers other worries, so it’s even harder to achieve sleep.</a:t>
            </a:r>
          </a:p>
          <a:p>
            <a:r>
              <a:rPr lang="en-GB" dirty="0">
                <a:effectLst/>
              </a:rPr>
              <a:t>Once this pattern sets in, bedtime can become a thing of anxiety. So how can you combat the stress of sleeping?</a:t>
            </a:r>
          </a:p>
          <a:p>
            <a:endParaRPr lang="en-GB" dirty="0"/>
          </a:p>
        </p:txBody>
      </p:sp>
      <p:sp>
        <p:nvSpPr>
          <p:cNvPr id="4" name="Slide Number Placeholder 3"/>
          <p:cNvSpPr>
            <a:spLocks noGrp="1"/>
          </p:cNvSpPr>
          <p:nvPr>
            <p:ph type="sldNum" sz="quarter" idx="10"/>
          </p:nvPr>
        </p:nvSpPr>
        <p:spPr/>
        <p:txBody>
          <a:bodyPr/>
          <a:lstStyle/>
          <a:p>
            <a:fld id="{B822EF45-5A12-4975-BF48-131874063C87}" type="slidenum">
              <a:rPr lang="en-GB" smtClean="0"/>
              <a:t>28</a:t>
            </a:fld>
            <a:endParaRPr lang="en-GB"/>
          </a:p>
        </p:txBody>
      </p:sp>
    </p:spTree>
    <p:extLst>
      <p:ext uri="{BB962C8B-B14F-4D97-AF65-F5344CB8AC3E}">
        <p14:creationId xmlns:p14="http://schemas.microsoft.com/office/powerpoint/2010/main" val="32971005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8A3E880-3B1E-4CA9-B307-0E991ACE9AA0}" type="slidenum">
              <a:rPr lang="en-GB" smtClean="0"/>
              <a:t>11</a:t>
            </a:fld>
            <a:endParaRPr lang="en-GB"/>
          </a:p>
        </p:txBody>
      </p:sp>
    </p:spTree>
    <p:extLst>
      <p:ext uri="{BB962C8B-B14F-4D97-AF65-F5344CB8AC3E}">
        <p14:creationId xmlns:p14="http://schemas.microsoft.com/office/powerpoint/2010/main" val="3083638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8A3E880-3B1E-4CA9-B307-0E991ACE9AA0}" type="slidenum">
              <a:rPr lang="en-GB" smtClean="0"/>
              <a:t>13</a:t>
            </a:fld>
            <a:endParaRPr lang="en-GB"/>
          </a:p>
        </p:txBody>
      </p:sp>
    </p:spTree>
    <p:extLst>
      <p:ext uri="{BB962C8B-B14F-4D97-AF65-F5344CB8AC3E}">
        <p14:creationId xmlns:p14="http://schemas.microsoft.com/office/powerpoint/2010/main" val="3083638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8A3E880-3B1E-4CA9-B307-0E991ACE9AA0}" type="slidenum">
              <a:rPr lang="en-GB" smtClean="0"/>
              <a:t>14</a:t>
            </a:fld>
            <a:endParaRPr lang="en-GB"/>
          </a:p>
        </p:txBody>
      </p:sp>
    </p:spTree>
    <p:extLst>
      <p:ext uri="{BB962C8B-B14F-4D97-AF65-F5344CB8AC3E}">
        <p14:creationId xmlns:p14="http://schemas.microsoft.com/office/powerpoint/2010/main" val="3083638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8A3E880-3B1E-4CA9-B307-0E991ACE9AA0}" type="slidenum">
              <a:rPr lang="en-GB" smtClean="0"/>
              <a:t>16</a:t>
            </a:fld>
            <a:endParaRPr lang="en-GB"/>
          </a:p>
        </p:txBody>
      </p:sp>
    </p:spTree>
    <p:extLst>
      <p:ext uri="{BB962C8B-B14F-4D97-AF65-F5344CB8AC3E}">
        <p14:creationId xmlns:p14="http://schemas.microsoft.com/office/powerpoint/2010/main" val="3083638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8A3E880-3B1E-4CA9-B307-0E991ACE9AA0}" type="slidenum">
              <a:rPr lang="en-GB" smtClean="0"/>
              <a:t>17</a:t>
            </a:fld>
            <a:endParaRPr lang="en-GB"/>
          </a:p>
        </p:txBody>
      </p:sp>
    </p:spTree>
    <p:extLst>
      <p:ext uri="{BB962C8B-B14F-4D97-AF65-F5344CB8AC3E}">
        <p14:creationId xmlns:p14="http://schemas.microsoft.com/office/powerpoint/2010/main" val="3083638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do you do to wind down?</a:t>
            </a:r>
          </a:p>
          <a:p>
            <a:r>
              <a:rPr lang="en-GB" dirty="0"/>
              <a:t>This can be part of your routine, so that your body knows that you are preparing for bed e.g. have a warm shower/bath, then brush your teeth, then read a book</a:t>
            </a:r>
          </a:p>
        </p:txBody>
      </p:sp>
      <p:sp>
        <p:nvSpPr>
          <p:cNvPr id="4" name="Slide Number Placeholder 3"/>
          <p:cNvSpPr>
            <a:spLocks noGrp="1"/>
          </p:cNvSpPr>
          <p:nvPr>
            <p:ph type="sldNum" sz="quarter" idx="10"/>
          </p:nvPr>
        </p:nvSpPr>
        <p:spPr/>
        <p:txBody>
          <a:bodyPr/>
          <a:lstStyle/>
          <a:p>
            <a:fld id="{EF1DD121-6CC6-4ECC-9445-B59A8A1E80C7}" type="slidenum">
              <a:rPr lang="en-GB" smtClean="0"/>
              <a:t>20</a:t>
            </a:fld>
            <a:endParaRPr lang="en-GB"/>
          </a:p>
        </p:txBody>
      </p:sp>
    </p:spTree>
    <p:extLst>
      <p:ext uri="{BB962C8B-B14F-4D97-AF65-F5344CB8AC3E}">
        <p14:creationId xmlns:p14="http://schemas.microsoft.com/office/powerpoint/2010/main" val="22566599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8A3E880-3B1E-4CA9-B307-0E991ACE9AA0}" type="slidenum">
              <a:rPr lang="en-GB" smtClean="0"/>
              <a:t>21</a:t>
            </a:fld>
            <a:endParaRPr lang="en-GB"/>
          </a:p>
        </p:txBody>
      </p:sp>
    </p:spTree>
    <p:extLst>
      <p:ext uri="{BB962C8B-B14F-4D97-AF65-F5344CB8AC3E}">
        <p14:creationId xmlns:p14="http://schemas.microsoft.com/office/powerpoint/2010/main" val="3083638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8A3E880-3B1E-4CA9-B307-0E991ACE9AA0}" type="slidenum">
              <a:rPr lang="en-GB" smtClean="0"/>
              <a:t>22</a:t>
            </a:fld>
            <a:endParaRPr lang="en-GB"/>
          </a:p>
        </p:txBody>
      </p:sp>
    </p:spTree>
    <p:extLst>
      <p:ext uri="{BB962C8B-B14F-4D97-AF65-F5344CB8AC3E}">
        <p14:creationId xmlns:p14="http://schemas.microsoft.com/office/powerpoint/2010/main" val="3083638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a:t>Click to edit Master title style</a:t>
            </a:r>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6705600" y="4206240"/>
            <a:ext cx="960120" cy="457200"/>
          </a:xfrm>
        </p:spPr>
        <p:txBody>
          <a:bodyPr/>
          <a:lstStyle/>
          <a:p>
            <a:fld id="{FE2ACCC6-C564-454D-9BFE-84867D473348}" type="datetimeFigureOut">
              <a:rPr lang="en-GB" smtClean="0"/>
              <a:t>29/01/2021</a:t>
            </a:fld>
            <a:endParaRPr lang="en-GB"/>
          </a:p>
        </p:txBody>
      </p:sp>
      <p:sp>
        <p:nvSpPr>
          <p:cNvPr id="17" name="Footer Placeholder 16"/>
          <p:cNvSpPr>
            <a:spLocks noGrp="1"/>
          </p:cNvSpPr>
          <p:nvPr>
            <p:ph type="ftr" sz="quarter" idx="11"/>
          </p:nvPr>
        </p:nvSpPr>
        <p:spPr>
          <a:xfrm>
            <a:off x="5410200" y="4205288"/>
            <a:ext cx="1295400" cy="457200"/>
          </a:xfrm>
        </p:spPr>
        <p:txBody>
          <a:bodyPr/>
          <a:lstStyle/>
          <a:p>
            <a:endParaRPr lang="en-GB"/>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5488E601-552B-4FB1-974C-0AC5E9F67FAC}"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E2ACCC6-C564-454D-9BFE-84867D473348}" type="datetimeFigureOut">
              <a:rPr lang="en-GB" smtClean="0"/>
              <a:t>29/01/2021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488E601-552B-4FB1-974C-0AC5E9F67FAC}"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E2ACCC6-C564-454D-9BFE-84867D473348}" type="datetimeFigureOut">
              <a:rPr lang="en-GB" smtClean="0"/>
              <a:t>29/01/2021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488E601-552B-4FB1-974C-0AC5E9F67FAC}" type="slidenum">
              <a:rPr lang="en-GB" smtClean="0"/>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53FF10D-BFEA-4167-9188-8919EF06FC17}" type="datetimeFigureOut">
              <a:rPr lang="en-GB" smtClean="0"/>
              <a:t>29/01/2021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C834F0-DC13-4CB9-BE67-E72857BF42BC}" type="slidenum">
              <a:rPr lang="en-GB" smtClean="0"/>
              <a:t>‹#›</a:t>
            </a:fld>
            <a:endParaRPr lang="en-GB"/>
          </a:p>
        </p:txBody>
      </p:sp>
      <p:sp>
        <p:nvSpPr>
          <p:cNvPr id="8" name="Title 7"/>
          <p:cNvSpPr>
            <a:spLocks noGrp="1"/>
          </p:cNvSpPr>
          <p:nvPr>
            <p:ph type="title"/>
          </p:nvPr>
        </p:nvSpPr>
        <p:spPr/>
        <p:txBody>
          <a:bodyPr/>
          <a:lstStyle/>
          <a:p>
            <a:r>
              <a:rPr lang="en-US"/>
              <a:t>Click to edit Master title style</a:t>
            </a:r>
          </a:p>
        </p:txBody>
      </p:sp>
      <p:sp>
        <p:nvSpPr>
          <p:cNvPr id="10" name="Content Placeholder 9"/>
          <p:cNvSpPr>
            <a:spLocks noGrp="1"/>
          </p:cNvSpPr>
          <p:nvPr>
            <p:ph sz="quarter" idx="13"/>
          </p:nvPr>
        </p:nvSpPr>
        <p:spPr>
          <a:xfrm>
            <a:off x="1143000" y="731520"/>
            <a:ext cx="640080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84945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E2ACCC6-C564-454D-9BFE-84867D473348}" type="datetimeFigureOut">
              <a:rPr lang="en-GB" smtClean="0"/>
              <a:t>29/01/2021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488E601-552B-4FB1-974C-0AC5E9F67FAC}"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a:t>Click to edit Master title style</a:t>
            </a:r>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FE2ACCC6-C564-454D-9BFE-84867D473348}" type="datetimeFigureOut">
              <a:rPr lang="en-GB" smtClean="0"/>
              <a:t>29/01/2021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488E601-552B-4FB1-974C-0AC5E9F67FAC}"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FE2ACCC6-C564-454D-9BFE-84867D473348}" type="datetimeFigureOut">
              <a:rPr lang="en-GB" smtClean="0"/>
              <a:t>29/01/2021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488E601-552B-4FB1-974C-0AC5E9F67FAC}"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a:t>Click to edit Master title style</a:t>
            </a:r>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Date Placeholder 25"/>
          <p:cNvSpPr>
            <a:spLocks noGrp="1"/>
          </p:cNvSpPr>
          <p:nvPr>
            <p:ph type="dt" sz="half" idx="10"/>
          </p:nvPr>
        </p:nvSpPr>
        <p:spPr/>
        <p:txBody>
          <a:bodyPr rtlCol="0"/>
          <a:lstStyle/>
          <a:p>
            <a:fld id="{FE2ACCC6-C564-454D-9BFE-84867D473348}" type="datetimeFigureOut">
              <a:rPr lang="en-GB" smtClean="0"/>
              <a:t>29/01/2021</a:t>
            </a:fld>
            <a:endParaRPr lang="en-GB"/>
          </a:p>
        </p:txBody>
      </p:sp>
      <p:sp>
        <p:nvSpPr>
          <p:cNvPr id="27" name="Slide Number Placeholder 26"/>
          <p:cNvSpPr>
            <a:spLocks noGrp="1"/>
          </p:cNvSpPr>
          <p:nvPr>
            <p:ph type="sldNum" sz="quarter" idx="11"/>
          </p:nvPr>
        </p:nvSpPr>
        <p:spPr/>
        <p:txBody>
          <a:bodyPr rtlCol="0"/>
          <a:lstStyle/>
          <a:p>
            <a:fld id="{5488E601-552B-4FB1-974C-0AC5E9F67FAC}" type="slidenum">
              <a:rPr lang="en-GB" smtClean="0"/>
              <a:t>‹#›</a:t>
            </a:fld>
            <a:endParaRPr lang="en-GB"/>
          </a:p>
        </p:txBody>
      </p:sp>
      <p:sp>
        <p:nvSpPr>
          <p:cNvPr id="28" name="Footer Placeholder 27"/>
          <p:cNvSpPr>
            <a:spLocks noGrp="1"/>
          </p:cNvSpPr>
          <p:nvPr>
            <p:ph type="ftr" sz="quarter" idx="12"/>
          </p:nvPr>
        </p:nvSpPr>
        <p:spPr/>
        <p:txBody>
          <a:bodyPr rtlCol="0"/>
          <a:lstStyle/>
          <a:p>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a:t>Click to edit Master title style</a:t>
            </a:r>
          </a:p>
        </p:txBody>
      </p:sp>
      <p:sp>
        <p:nvSpPr>
          <p:cNvPr id="3" name="Date Placeholder 2"/>
          <p:cNvSpPr>
            <a:spLocks noGrp="1"/>
          </p:cNvSpPr>
          <p:nvPr>
            <p:ph type="dt" sz="half" idx="10"/>
          </p:nvPr>
        </p:nvSpPr>
        <p:spPr>
          <a:xfrm>
            <a:off x="6583680" y="612648"/>
            <a:ext cx="957264" cy="457200"/>
          </a:xfrm>
        </p:spPr>
        <p:txBody>
          <a:bodyPr/>
          <a:lstStyle/>
          <a:p>
            <a:fld id="{FE2ACCC6-C564-454D-9BFE-84867D473348}" type="datetimeFigureOut">
              <a:rPr lang="en-GB" smtClean="0"/>
              <a:t>29/01/2021</a:t>
            </a:fld>
            <a:endParaRPr lang="en-GB"/>
          </a:p>
        </p:txBody>
      </p:sp>
      <p:sp>
        <p:nvSpPr>
          <p:cNvPr id="4" name="Footer Placeholder 3"/>
          <p:cNvSpPr>
            <a:spLocks noGrp="1"/>
          </p:cNvSpPr>
          <p:nvPr>
            <p:ph type="ftr" sz="quarter" idx="11"/>
          </p:nvPr>
        </p:nvSpPr>
        <p:spPr>
          <a:xfrm>
            <a:off x="5257800" y="612648"/>
            <a:ext cx="1325880" cy="457200"/>
          </a:xfrm>
        </p:spPr>
        <p:txBody>
          <a:bodyPr/>
          <a:lstStyle/>
          <a:p>
            <a:endParaRPr lang="en-GB"/>
          </a:p>
        </p:txBody>
      </p:sp>
      <p:sp>
        <p:nvSpPr>
          <p:cNvPr id="5" name="Slide Number Placeholder 4"/>
          <p:cNvSpPr>
            <a:spLocks noGrp="1"/>
          </p:cNvSpPr>
          <p:nvPr>
            <p:ph type="sldNum" sz="quarter" idx="12"/>
          </p:nvPr>
        </p:nvSpPr>
        <p:spPr>
          <a:xfrm>
            <a:off x="8174736" y="2272"/>
            <a:ext cx="762000" cy="365760"/>
          </a:xfrm>
        </p:spPr>
        <p:txBody>
          <a:bodyPr/>
          <a:lstStyle/>
          <a:p>
            <a:fld id="{5488E601-552B-4FB1-974C-0AC5E9F67FAC}"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2ACCC6-C564-454D-9BFE-84867D473348}" type="datetimeFigureOut">
              <a:rPr lang="en-GB" smtClean="0"/>
              <a:t>29/01/2021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488E601-552B-4FB1-974C-0AC5E9F67FAC}"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a:t>Click to edit Master title style</a:t>
            </a:r>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FE2ACCC6-C564-454D-9BFE-84867D473348}" type="datetimeFigureOut">
              <a:rPr lang="en-GB" smtClean="0"/>
              <a:t>29/01/2021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488E601-552B-4FB1-974C-0AC5E9F67FAC}"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FE2ACCC6-C564-454D-9BFE-84867D473348}" type="datetimeFigureOut">
              <a:rPr lang="en-GB" smtClean="0"/>
              <a:t>29/01/2021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488E601-552B-4FB1-974C-0AC5E9F67FAC}"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FE2ACCC6-C564-454D-9BFE-84867D473348}" type="datetimeFigureOut">
              <a:rPr lang="en-GB" smtClean="0"/>
              <a:t>29/01/2021</a:t>
            </a:fld>
            <a:endParaRPr lang="en-GB"/>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GB"/>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5488E601-552B-4FB1-974C-0AC5E9F67FAC}"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Layout" Target="../diagrams/layout1.xml"/><Relationship Id="rId7" Type="http://schemas.openxmlformats.org/officeDocument/2006/relationships/image" Target="../media/image3.jpeg"/><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10" Type="http://schemas.microsoft.com/office/2007/relationships/hdphoto" Target="../media/hdphoto1.wdp"/><Relationship Id="rId4" Type="http://schemas.openxmlformats.org/officeDocument/2006/relationships/diagramQuickStyle" Target="../diagrams/quickStyle1.xml"/><Relationship Id="rId9"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google.co.uk/imgres?imgurl=https://www.sunshine.ca/sites/all/themes/sunshine/images/Sun.svg&amp;imgrefurl=https://www.sunshine.ca/dreams&amp;docid=FQugrBZzQgfg0M&amp;tbnid=ia_3beUmYjD41M:&amp;vet=10ahUKEwjJ7ee__fngAhUlA2MBHeYVDtsQMwh1KAowCg..i&amp;w=800&amp;h=731&amp;bih=963&amp;biw=1920&amp;q=sunshine&amp;ved=0ahUKEwjJ7ee__fngAhUlA2MBHeYVDtsQMwh1KAowCg&amp;iact=mrc&amp;uact=8"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4.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hyperlink" Target="https://www.google.co.uk/imgres?imgurl=https://i.pinimg.com/originals/b0/97/0e/b0970ed64292940eb8e168bed4dbf547.jpg&amp;imgrefurl=https://www.pinterest.co.uk/pin/93731235971075632/&amp;docid=9Bj220dqeIc8LM&amp;tbnid=7t-NDA4Ob2UDuM:&amp;vet=10ahUKEwic0Oy4_PngAhUH1uAKHaXKAtoQMwhTKBIwEg..i&amp;w=614&amp;h=666&amp;itg=1&amp;bih=963&amp;biw=1920&amp;q=sleep%20app%20for%20teenagers%20&amp;ved=0ahUKEwic0Oy4_PngAhUH1uAKHaXKAtoQMwhTKBIwEg&amp;iact=mrc&amp;uact=8" TargetMode="Externa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s://www.google.co.uk/url?sa=i&amp;rct=j&amp;q=&amp;esrc=s&amp;source=images&amp;cd=&amp;cad=rja&amp;uact=8&amp;ved=2ahUKEwj49amgpb_bAhUL7xQKHY1nBZ0QjRx6BAgBEAU&amp;url=https://www.vettimes.co.uk/how-to-survive-insomnia/&amp;psig=AOvVaw3bW5EjD9q18c28vehzUfWs&amp;ust=1528383133096194"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hyperlink" Target="https://www.google.co.uk/url?sa=i&amp;rct=j&amp;q=&amp;esrc=s&amp;source=images&amp;cd=&amp;cad=rja&amp;uact=8&amp;ved=0ahUKEwjZitTA_ajUAhUKXhoKHRhuB28QjRwIBw&amp;url=https://www.edu-psych.co.za/teenage-worry-anxiety-and-depression/&amp;psig=AFQjCNGqwiZXeaRuVkW4rZyhhuggTr9_EA&amp;ust=1496830285893762" TargetMode="External"/><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33.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Managing Sleep Difficulties</a:t>
            </a:r>
          </a:p>
        </p:txBody>
      </p:sp>
      <p:sp>
        <p:nvSpPr>
          <p:cNvPr id="3" name="Subtitle 2"/>
          <p:cNvSpPr>
            <a:spLocks noGrp="1"/>
          </p:cNvSpPr>
          <p:nvPr>
            <p:ph type="subTitle" idx="1"/>
          </p:nvPr>
        </p:nvSpPr>
        <p:spPr>
          <a:xfrm>
            <a:off x="329679" y="3933056"/>
            <a:ext cx="5243117" cy="1752600"/>
          </a:xfrm>
        </p:spPr>
        <p:txBody>
          <a:bodyPr>
            <a:normAutofit/>
          </a:bodyPr>
          <a:lstStyle/>
          <a:p>
            <a:r>
              <a:rPr lang="en-GB" sz="2000" dirty="0"/>
              <a:t>Dr Laura Roughan, Consultant Clinical Psychologist</a:t>
            </a:r>
          </a:p>
        </p:txBody>
      </p:sp>
      <p:sp>
        <p:nvSpPr>
          <p:cNvPr id="4" name="AutoShape 2" descr="Image result for can't sleep carto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4" descr="Image result for can't sleep carto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30" name="Picture 6" descr="H:\downloa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4941168"/>
            <a:ext cx="2781300" cy="1647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78252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976733189"/>
              </p:ext>
            </p:extLst>
          </p:nvPr>
        </p:nvGraphicFramePr>
        <p:xfrm>
          <a:off x="827584" y="1916832"/>
          <a:ext cx="7344816"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descr="H:\sensory.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77452" y="1556792"/>
            <a:ext cx="1405868" cy="1002606"/>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H:\download (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5536" y="1303362"/>
            <a:ext cx="1342859" cy="1256036"/>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467544" y="620688"/>
            <a:ext cx="8229600" cy="1069848"/>
          </a:xfrm>
        </p:spPr>
        <p:txBody>
          <a:bodyPr/>
          <a:lstStyle/>
          <a:p>
            <a:pPr algn="ctr"/>
            <a:r>
              <a:rPr lang="en-GB" dirty="0"/>
              <a:t>Autism and Sleep</a:t>
            </a:r>
          </a:p>
        </p:txBody>
      </p:sp>
      <p:pic>
        <p:nvPicPr>
          <p:cNvPr id="1026" name="Picture 2" descr="H:\sleeples2.png"/>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0" b="100000" l="12167" r="92167">
                        <a14:foregroundMark x1="56000" y1="30857" x2="56000" y2="30857"/>
                        <a14:foregroundMark x1="54833" y1="33714" x2="54833" y2="33714"/>
                        <a14:foregroundMark x1="57500" y1="35143" x2="57500" y2="35143"/>
                        <a14:foregroundMark x1="58500" y1="32857" x2="58500" y2="32857"/>
                        <a14:foregroundMark x1="58333" y1="29714" x2="58333" y2="29714"/>
                        <a14:foregroundMark x1="57333" y1="31143" x2="57333" y2="31143"/>
                        <a14:foregroundMark x1="55667" y1="31714" x2="55667" y2="31714"/>
                        <a14:foregroundMark x1="56667" y1="34000" x2="56667" y2="34000"/>
                        <a14:foregroundMark x1="55833" y1="34571" x2="55833" y2="34571"/>
                        <a14:foregroundMark x1="58500" y1="32571" x2="58500" y2="32571"/>
                        <a14:foregroundMark x1="58000" y1="32571" x2="58000" y2="32571"/>
                        <a14:foregroundMark x1="57000" y1="32571" x2="57000" y2="32571"/>
                        <a14:foregroundMark x1="57000" y1="32571" x2="57000" y2="32571"/>
                        <a14:foregroundMark x1="57000" y1="32571" x2="57000" y2="32571"/>
                        <a14:foregroundMark x1="63000" y1="31429" x2="63000" y2="31429"/>
                        <a14:foregroundMark x1="61667" y1="29714" x2="61667" y2="29714"/>
                        <a14:foregroundMark x1="61167" y1="29429" x2="61167" y2="29429"/>
                        <a14:foregroundMark x1="60333" y1="30857" x2="60333" y2="30857"/>
                        <a14:foregroundMark x1="60333" y1="30857" x2="60333" y2="30857"/>
                        <a14:foregroundMark x1="60500" y1="30857" x2="60500" y2="30857"/>
                        <a14:foregroundMark x1="62167" y1="30571" x2="62167" y2="30571"/>
                      </a14:backgroundRemoval>
                    </a14:imgEffect>
                  </a14:imgLayer>
                </a14:imgProps>
              </a:ext>
              <a:ext uri="{28A0092B-C50C-407E-A947-70E740481C1C}">
                <a14:useLocalDpi xmlns:a14="http://schemas.microsoft.com/office/drawing/2010/main" val="0"/>
              </a:ext>
            </a:extLst>
          </a:blip>
          <a:srcRect/>
          <a:stretch>
            <a:fillRect/>
          </a:stretch>
        </p:blipFill>
        <p:spPr bwMode="auto">
          <a:xfrm>
            <a:off x="3203848" y="5157192"/>
            <a:ext cx="2376264" cy="137884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372200" y="4509120"/>
            <a:ext cx="1440160" cy="1077218"/>
          </a:xfrm>
          <a:prstGeom prst="rect">
            <a:avLst/>
          </a:prstGeom>
          <a:noFill/>
        </p:spPr>
        <p:txBody>
          <a:bodyPr wrap="square" rtlCol="0">
            <a:spAutoFit/>
          </a:bodyPr>
          <a:lstStyle/>
          <a:p>
            <a:r>
              <a:rPr lang="en-GB" sz="1600" dirty="0">
                <a:solidFill>
                  <a:schemeClr val="bg1"/>
                </a:solidFill>
                <a:latin typeface="+mj-lt"/>
              </a:rPr>
              <a:t>Autism and the brain/</a:t>
            </a:r>
          </a:p>
          <a:p>
            <a:r>
              <a:rPr lang="en-GB" sz="1600" dirty="0">
                <a:solidFill>
                  <a:schemeClr val="bg1"/>
                </a:solidFill>
                <a:latin typeface="+mj-lt"/>
              </a:rPr>
              <a:t>chemical differences</a:t>
            </a:r>
          </a:p>
        </p:txBody>
      </p:sp>
    </p:spTree>
    <p:extLst>
      <p:ext uri="{BB962C8B-B14F-4D97-AF65-F5344CB8AC3E}">
        <p14:creationId xmlns:p14="http://schemas.microsoft.com/office/powerpoint/2010/main" val="7697179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1520" y="620688"/>
            <a:ext cx="8229600" cy="1066800"/>
          </a:xfrm>
        </p:spPr>
        <p:txBody>
          <a:bodyPr>
            <a:normAutofit fontScale="90000"/>
          </a:bodyPr>
          <a:lstStyle/>
          <a:p>
            <a:r>
              <a:rPr lang="en-GB" dirty="0"/>
              <a:t>What is recommended for Treatment of Sleep problems? </a:t>
            </a:r>
          </a:p>
        </p:txBody>
      </p:sp>
      <p:sp>
        <p:nvSpPr>
          <p:cNvPr id="3" name="Content Placeholder 2"/>
          <p:cNvSpPr>
            <a:spLocks noGrp="1"/>
          </p:cNvSpPr>
          <p:nvPr>
            <p:ph idx="1"/>
          </p:nvPr>
        </p:nvSpPr>
        <p:spPr>
          <a:xfrm>
            <a:off x="251520" y="1759496"/>
            <a:ext cx="8892480" cy="4981872"/>
          </a:xfrm>
        </p:spPr>
        <p:txBody>
          <a:bodyPr>
            <a:noAutofit/>
          </a:bodyPr>
          <a:lstStyle/>
          <a:p>
            <a:pPr marL="109728" indent="0">
              <a:buNone/>
            </a:pPr>
            <a:r>
              <a:rPr lang="en-US" sz="2000" b="1" dirty="0">
                <a:latin typeface="+mj-lt"/>
              </a:rPr>
              <a:t>The National Institute for Health and Care Excellence (NICE) recommends:  </a:t>
            </a:r>
            <a:r>
              <a:rPr lang="en-US" sz="2000" dirty="0">
                <a:latin typeface="+mj-lt"/>
              </a:rPr>
              <a:t> </a:t>
            </a:r>
          </a:p>
          <a:p>
            <a:r>
              <a:rPr lang="en-US" sz="2000" dirty="0">
                <a:latin typeface="+mj-lt"/>
              </a:rPr>
              <a:t>Assess any sleep problem to determine the problem and contributing factors.</a:t>
            </a:r>
          </a:p>
          <a:p>
            <a:r>
              <a:rPr lang="en-US" sz="2000" dirty="0">
                <a:latin typeface="+mj-lt"/>
              </a:rPr>
              <a:t>Use a diary to record sleeping patterns and bedtimes  </a:t>
            </a:r>
          </a:p>
          <a:p>
            <a:r>
              <a:rPr lang="en-US" sz="2000" dirty="0">
                <a:latin typeface="+mj-lt"/>
              </a:rPr>
              <a:t>Develop a sleep plan in order to encourage the child or young person to develop positive sleep habits  </a:t>
            </a:r>
          </a:p>
          <a:p>
            <a:r>
              <a:rPr lang="en-US" sz="2000" b="1" dirty="0">
                <a:solidFill>
                  <a:srgbClr val="FF0000"/>
                </a:solidFill>
                <a:latin typeface="+mj-lt"/>
              </a:rPr>
              <a:t>Do not consider using medication until it is clear that </a:t>
            </a:r>
            <a:r>
              <a:rPr lang="en-US" sz="2000" b="1" dirty="0" err="1">
                <a:solidFill>
                  <a:srgbClr val="FF0000"/>
                </a:solidFill>
                <a:latin typeface="+mj-lt"/>
              </a:rPr>
              <a:t>behavioural</a:t>
            </a:r>
            <a:r>
              <a:rPr lang="en-US" sz="2000" b="1" dirty="0">
                <a:solidFill>
                  <a:srgbClr val="FF0000"/>
                </a:solidFill>
                <a:latin typeface="+mj-lt"/>
              </a:rPr>
              <a:t> interventions are not working  </a:t>
            </a:r>
          </a:p>
          <a:p>
            <a:r>
              <a:rPr lang="en-US" sz="2000" dirty="0">
                <a:latin typeface="+mj-lt"/>
              </a:rPr>
              <a:t>Always consult a specialist pediatrician or psychiatrist before using Medication. These should be reviewed on a regular basis to ensure that the benefits outweigh the side effects and risks  </a:t>
            </a:r>
          </a:p>
          <a:p>
            <a:r>
              <a:rPr lang="en-US" sz="2000" dirty="0">
                <a:latin typeface="+mj-lt"/>
              </a:rPr>
              <a:t>You should refer the child or young person to a sleep expert if you observe loud snoring, choking or apneas (the cessation of airflow during sleep caused by an obstruction). </a:t>
            </a:r>
            <a:endParaRPr lang="en-GB" sz="2000" dirty="0">
              <a:latin typeface="+mj-lt"/>
            </a:endParaRPr>
          </a:p>
        </p:txBody>
      </p:sp>
      <p:pic>
        <p:nvPicPr>
          <p:cNvPr id="1026" name="Picture 2" descr="Image result for research"/>
          <p:cNvPicPr>
            <a:picLocks noChangeAspect="1" noChangeArrowheads="1"/>
          </p:cNvPicPr>
          <p:nvPr/>
        </p:nvPicPr>
        <p:blipFill>
          <a:blip r:embed="rId3" cstate="print">
            <a:duotone>
              <a:schemeClr val="accent2">
                <a:shade val="45000"/>
                <a:satMod val="135000"/>
              </a:schemeClr>
              <a:prstClr val="white"/>
            </a:duotone>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7909068" y="404664"/>
            <a:ext cx="1234932" cy="1210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40061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764704"/>
            <a:ext cx="8229600" cy="1066800"/>
          </a:xfrm>
        </p:spPr>
        <p:txBody>
          <a:bodyPr/>
          <a:lstStyle/>
          <a:p>
            <a:r>
              <a:rPr lang="en-GB" dirty="0"/>
              <a:t>Why can’t my child sleep?</a:t>
            </a:r>
          </a:p>
        </p:txBody>
      </p:sp>
      <p:pic>
        <p:nvPicPr>
          <p:cNvPr id="2050"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1187624" y="1988840"/>
            <a:ext cx="6717220" cy="4172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55735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915816" y="692696"/>
            <a:ext cx="4176464" cy="1066800"/>
          </a:xfrm>
        </p:spPr>
        <p:txBody>
          <a:bodyPr/>
          <a:lstStyle/>
          <a:p>
            <a:r>
              <a:rPr lang="en-GB" dirty="0"/>
              <a:t>Sleep Diaries</a:t>
            </a:r>
          </a:p>
        </p:txBody>
      </p:sp>
      <p:graphicFrame>
        <p:nvGraphicFramePr>
          <p:cNvPr id="2" name="Diagram 1"/>
          <p:cNvGraphicFramePr/>
          <p:nvPr>
            <p:extLst>
              <p:ext uri="{D42A27DB-BD31-4B8C-83A1-F6EECF244321}">
                <p14:modId xmlns:p14="http://schemas.microsoft.com/office/powerpoint/2010/main" val="2834441124"/>
              </p:ext>
            </p:extLst>
          </p:nvPr>
        </p:nvGraphicFramePr>
        <p:xfrm>
          <a:off x="1403648" y="1916832"/>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004472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5536" y="764704"/>
            <a:ext cx="8136904" cy="720080"/>
          </a:xfrm>
        </p:spPr>
        <p:txBody>
          <a:bodyPr>
            <a:normAutofit/>
          </a:bodyPr>
          <a:lstStyle/>
          <a:p>
            <a:r>
              <a:rPr lang="en-GB" dirty="0"/>
              <a:t>Sleep Diary</a:t>
            </a:r>
          </a:p>
        </p:txBody>
      </p:sp>
      <p:pic>
        <p:nvPicPr>
          <p:cNvPr id="2050" name="Picture 2" descr="H:\sleep_diary_for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484784"/>
            <a:ext cx="8496944" cy="5281513"/>
          </a:xfrm>
          <a:prstGeom prst="rect">
            <a:avLst/>
          </a:prstGeom>
          <a:noFill/>
          <a:ln w="38100">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54049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1762E-F89C-4860-90DD-579EDF4D335A}"/>
              </a:ext>
            </a:extLst>
          </p:cNvPr>
          <p:cNvSpPr>
            <a:spLocks noGrp="1"/>
          </p:cNvSpPr>
          <p:nvPr>
            <p:ph type="title"/>
          </p:nvPr>
        </p:nvSpPr>
        <p:spPr>
          <a:xfrm>
            <a:off x="457200" y="836712"/>
            <a:ext cx="8229600" cy="1066800"/>
          </a:xfrm>
        </p:spPr>
        <p:txBody>
          <a:bodyPr/>
          <a:lstStyle/>
          <a:p>
            <a:pPr algn="ctr"/>
            <a:r>
              <a:rPr lang="en-GB" dirty="0"/>
              <a:t>Treating Sleep Problems </a:t>
            </a:r>
          </a:p>
        </p:txBody>
      </p:sp>
      <p:sp>
        <p:nvSpPr>
          <p:cNvPr id="3" name="Content Placeholder 2">
            <a:extLst>
              <a:ext uri="{FF2B5EF4-FFF2-40B4-BE49-F238E27FC236}">
                <a16:creationId xmlns:a16="http://schemas.microsoft.com/office/drawing/2014/main" id="{3C323515-0B2A-44CB-83A8-828D238C9DE3}"/>
              </a:ext>
            </a:extLst>
          </p:cNvPr>
          <p:cNvSpPr>
            <a:spLocks noGrp="1"/>
          </p:cNvSpPr>
          <p:nvPr>
            <p:ph idx="1"/>
          </p:nvPr>
        </p:nvSpPr>
        <p:spPr/>
        <p:txBody>
          <a:bodyPr/>
          <a:lstStyle/>
          <a:p>
            <a:r>
              <a:rPr lang="en-GB" dirty="0"/>
              <a:t>Sleep Hygiene </a:t>
            </a:r>
          </a:p>
          <a:p>
            <a:pPr marL="109728" indent="0">
              <a:buNone/>
            </a:pPr>
            <a:endParaRPr lang="en-GB" dirty="0"/>
          </a:p>
          <a:p>
            <a:r>
              <a:rPr lang="en-GB" dirty="0"/>
              <a:t>Anxiety management/ Relaxation Strategies</a:t>
            </a:r>
          </a:p>
          <a:p>
            <a:pPr marL="109728" indent="0">
              <a:buNone/>
            </a:pPr>
            <a:endParaRPr lang="en-GB" dirty="0"/>
          </a:p>
          <a:p>
            <a:r>
              <a:rPr lang="en-GB" dirty="0"/>
              <a:t>Medication </a:t>
            </a:r>
          </a:p>
        </p:txBody>
      </p:sp>
    </p:spTree>
    <p:extLst>
      <p:ext uri="{BB962C8B-B14F-4D97-AF65-F5344CB8AC3E}">
        <p14:creationId xmlns:p14="http://schemas.microsoft.com/office/powerpoint/2010/main" val="38575109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848" y="2996952"/>
            <a:ext cx="8229600" cy="1066800"/>
          </a:xfrm>
        </p:spPr>
        <p:txBody>
          <a:bodyPr>
            <a:noAutofit/>
          </a:bodyPr>
          <a:lstStyle/>
          <a:p>
            <a:pPr algn="ctr"/>
            <a:r>
              <a:rPr lang="en-GB" sz="5400" dirty="0"/>
              <a:t>Sleep Hygiene Strategies for Children with ASD</a:t>
            </a:r>
          </a:p>
        </p:txBody>
      </p:sp>
    </p:spTree>
    <p:extLst>
      <p:ext uri="{BB962C8B-B14F-4D97-AF65-F5344CB8AC3E}">
        <p14:creationId xmlns:p14="http://schemas.microsoft.com/office/powerpoint/2010/main" val="19397691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ClrTx/>
            </a:pPr>
            <a:r>
              <a:rPr lang="en-GB" dirty="0">
                <a:latin typeface="+mj-lt"/>
              </a:rPr>
              <a:t>What is ‘sleep hygiene’?</a:t>
            </a:r>
          </a:p>
          <a:p>
            <a:pPr marL="109728" indent="0">
              <a:buClrTx/>
              <a:buNone/>
            </a:pPr>
            <a:endParaRPr lang="en-GB" dirty="0">
              <a:latin typeface="+mj-lt"/>
            </a:endParaRPr>
          </a:p>
          <a:p>
            <a:pPr marL="109728" indent="0">
              <a:buNone/>
            </a:pPr>
            <a:r>
              <a:rPr lang="en-GB" dirty="0">
                <a:latin typeface="+mj-lt"/>
              </a:rPr>
              <a:t>- Different practices and habits that help you to have a good quality of sleep and alertness during the day</a:t>
            </a:r>
          </a:p>
        </p:txBody>
      </p:sp>
      <p:sp>
        <p:nvSpPr>
          <p:cNvPr id="2" name="Title 1"/>
          <p:cNvSpPr>
            <a:spLocks noGrp="1"/>
          </p:cNvSpPr>
          <p:nvPr>
            <p:ph type="title"/>
          </p:nvPr>
        </p:nvSpPr>
        <p:spPr/>
        <p:txBody>
          <a:bodyPr/>
          <a:lstStyle/>
          <a:p>
            <a:pPr algn="ctr"/>
            <a:r>
              <a:rPr lang="en-GB" dirty="0"/>
              <a:t>Sleep Hygiene</a:t>
            </a:r>
          </a:p>
        </p:txBody>
      </p:sp>
    </p:spTree>
    <p:extLst>
      <p:ext uri="{BB962C8B-B14F-4D97-AF65-F5344CB8AC3E}">
        <p14:creationId xmlns:p14="http://schemas.microsoft.com/office/powerpoint/2010/main" val="342958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6635080" cy="1066800"/>
          </a:xfrm>
        </p:spPr>
        <p:txBody>
          <a:bodyPr>
            <a:normAutofit fontScale="90000"/>
          </a:bodyPr>
          <a:lstStyle/>
          <a:p>
            <a:pPr lvl="0"/>
            <a:r>
              <a:rPr lang="en-GB" altLang="ja-JP" dirty="0">
                <a:ea typeface="MS Mincho" charset="-128"/>
                <a:cs typeface="Arial" pitchFamily="34" charset="0"/>
              </a:rPr>
              <a:t>Sleep hygiene - During the day</a:t>
            </a:r>
            <a:br>
              <a:rPr lang="en-GB" altLang="ja-JP" dirty="0">
                <a:solidFill>
                  <a:schemeClr val="accent2"/>
                </a:solidFill>
                <a:ea typeface="MS Mincho" charset="-128"/>
                <a:cs typeface="Arial" pitchFamily="34" charset="0"/>
              </a:rPr>
            </a:br>
            <a:endParaRPr lang="en-GB" dirty="0"/>
          </a:p>
        </p:txBody>
      </p:sp>
      <p:sp>
        <p:nvSpPr>
          <p:cNvPr id="3" name="Content Placeholder 2"/>
          <p:cNvSpPr>
            <a:spLocks noGrp="1"/>
          </p:cNvSpPr>
          <p:nvPr>
            <p:ph idx="1"/>
          </p:nvPr>
        </p:nvSpPr>
        <p:spPr>
          <a:xfrm>
            <a:off x="251520" y="2496638"/>
            <a:ext cx="8229600" cy="4325112"/>
          </a:xfrm>
        </p:spPr>
        <p:txBody>
          <a:bodyPr/>
          <a:lstStyle/>
          <a:p>
            <a:pPr>
              <a:spcBef>
                <a:spcPts val="0"/>
              </a:spcBef>
              <a:buFont typeface="Arial" panose="020B0604020202020204" pitchFamily="34" charset="0"/>
              <a:buChar char="•"/>
            </a:pPr>
            <a:r>
              <a:rPr lang="en-GB" altLang="ja-JP" sz="3200" b="0" dirty="0">
                <a:ea typeface="MS Mincho" charset="-128"/>
                <a:cs typeface="Arial" pitchFamily="34" charset="0"/>
              </a:rPr>
              <a:t>Cut-out caffeine (coffee, tea, fizzy-drinks, chocolate, Red-Bull, energy drinks) from afternoon onwards. </a:t>
            </a:r>
          </a:p>
          <a:p>
            <a:pPr>
              <a:spcBef>
                <a:spcPts val="0"/>
              </a:spcBef>
              <a:buFont typeface="Arial" panose="020B0604020202020204" pitchFamily="34" charset="0"/>
              <a:buChar char="•"/>
            </a:pPr>
            <a:r>
              <a:rPr lang="en-GB" altLang="ja-JP" sz="3200" b="0" dirty="0">
                <a:ea typeface="MS Mincho" charset="-128"/>
                <a:cs typeface="Arial" pitchFamily="34" charset="0"/>
              </a:rPr>
              <a:t>Avoid large meals a few hours before bed. </a:t>
            </a:r>
          </a:p>
          <a:p>
            <a:pPr>
              <a:spcBef>
                <a:spcPts val="0"/>
              </a:spcBef>
              <a:buFont typeface="Arial" panose="020B0604020202020204" pitchFamily="34" charset="0"/>
              <a:buChar char="•"/>
            </a:pPr>
            <a:r>
              <a:rPr lang="en-GB" altLang="ja-JP" sz="3200" b="0" dirty="0">
                <a:ea typeface="MS Mincho" charset="-128"/>
                <a:cs typeface="Arial" pitchFamily="34" charset="0"/>
              </a:rPr>
              <a:t>Try aerobic exercise for 20 -30 min everyday between 4-6 pm.    </a:t>
            </a:r>
          </a:p>
          <a:p>
            <a:endParaRPr lang="en-GB" dirty="0"/>
          </a:p>
        </p:txBody>
      </p:sp>
      <p:pic>
        <p:nvPicPr>
          <p:cNvPr id="2051" name="Picture 3" descr="Image result for sunshine">
            <a:hlinkClick r:id="rId2"/>
            <a:extLst>
              <a:ext uri="{FF2B5EF4-FFF2-40B4-BE49-F238E27FC236}">
                <a16:creationId xmlns:a16="http://schemas.microsoft.com/office/drawing/2014/main" id="{F1CD9247-05CF-4CB2-8A62-B05C23F2F0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5657" y="652008"/>
            <a:ext cx="2016224" cy="18446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7190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GB" altLang="ja-JP" dirty="0">
                <a:ea typeface="MS Mincho" charset="-128"/>
                <a:cs typeface="Arial" pitchFamily="34" charset="0"/>
              </a:rPr>
              <a:t>Pre-bedtime Routine</a:t>
            </a:r>
            <a:br>
              <a:rPr lang="en-GB" altLang="ja-JP" dirty="0">
                <a:solidFill>
                  <a:schemeClr val="accent2"/>
                </a:solidFill>
                <a:ea typeface="MS Mincho" charset="-128"/>
                <a:cs typeface="Arial" pitchFamily="34" charset="0"/>
              </a:rPr>
            </a:br>
            <a:endParaRPr lang="en-GB" dirty="0"/>
          </a:p>
        </p:txBody>
      </p:sp>
      <p:sp>
        <p:nvSpPr>
          <p:cNvPr id="3" name="Content Placeholder 2"/>
          <p:cNvSpPr>
            <a:spLocks noGrp="1"/>
          </p:cNvSpPr>
          <p:nvPr>
            <p:ph idx="1"/>
          </p:nvPr>
        </p:nvSpPr>
        <p:spPr>
          <a:xfrm>
            <a:off x="683568" y="2209800"/>
            <a:ext cx="7519987" cy="4201070"/>
          </a:xfrm>
        </p:spPr>
        <p:txBody>
          <a:bodyPr>
            <a:normAutofit fontScale="92500"/>
          </a:bodyPr>
          <a:lstStyle/>
          <a:p>
            <a:pPr algn="just">
              <a:spcBef>
                <a:spcPts val="0"/>
              </a:spcBef>
              <a:buFont typeface="Arial" panose="020B0604020202020204" pitchFamily="34" charset="0"/>
              <a:buChar char="•"/>
            </a:pPr>
            <a:r>
              <a:rPr lang="en-GB" altLang="ja-JP" sz="2800" b="0" dirty="0">
                <a:ea typeface="MS Mincho" charset="-128"/>
                <a:cs typeface="Arial" pitchFamily="34" charset="0"/>
              </a:rPr>
              <a:t>Fix a time to go to bed and go to bed consistently at this time every night. </a:t>
            </a:r>
          </a:p>
          <a:p>
            <a:pPr algn="just">
              <a:spcBef>
                <a:spcPts val="0"/>
              </a:spcBef>
              <a:buFont typeface="Arial" panose="020B0604020202020204" pitchFamily="34" charset="0"/>
              <a:buChar char="•"/>
            </a:pPr>
            <a:r>
              <a:rPr lang="en-GB" altLang="ja-JP" sz="2800" b="0" dirty="0">
                <a:ea typeface="MS Mincho" charset="-128"/>
                <a:cs typeface="Arial" pitchFamily="34" charset="0"/>
              </a:rPr>
              <a:t>Have a set bedtime routine - create a 4 or 5 step sleep ritual (e.g.  Warm bath, milk drink, putting nightwear on, brushing teeth, etc.) then follow the same routine every night. </a:t>
            </a:r>
          </a:p>
          <a:p>
            <a:pPr algn="just">
              <a:spcBef>
                <a:spcPts val="0"/>
              </a:spcBef>
              <a:buFont typeface="Arial" panose="020B0604020202020204" pitchFamily="34" charset="0"/>
              <a:buChar char="•"/>
            </a:pPr>
            <a:r>
              <a:rPr lang="en-GB" altLang="ja-JP" sz="2800" b="0" dirty="0">
                <a:ea typeface="MS Mincho" charset="-128"/>
                <a:cs typeface="Arial" pitchFamily="34" charset="0"/>
              </a:rPr>
              <a:t>Dim lights a couple of hours before going to bed. </a:t>
            </a:r>
          </a:p>
          <a:p>
            <a:pPr algn="just">
              <a:spcBef>
                <a:spcPts val="0"/>
              </a:spcBef>
              <a:buFont typeface="Arial" panose="020B0604020202020204" pitchFamily="34" charset="0"/>
              <a:buChar char="•"/>
            </a:pPr>
            <a:r>
              <a:rPr lang="en-GB" altLang="ja-JP" sz="2800" b="0" dirty="0">
                <a:ea typeface="MS Mincho" charset="-128"/>
                <a:cs typeface="Arial" pitchFamily="34" charset="0"/>
              </a:rPr>
              <a:t>Avoid over-stimulation before bed time</a:t>
            </a:r>
          </a:p>
          <a:p>
            <a:pPr algn="just">
              <a:spcBef>
                <a:spcPts val="0"/>
              </a:spcBef>
              <a:buFont typeface="Arial" panose="020B0604020202020204" pitchFamily="34" charset="0"/>
              <a:buChar char="•"/>
            </a:pPr>
            <a:r>
              <a:rPr lang="en-GB" altLang="ja-JP" sz="2800" b="0" dirty="0">
                <a:ea typeface="MS Mincho" charset="-128"/>
                <a:cs typeface="Arial" pitchFamily="34" charset="0"/>
              </a:rPr>
              <a:t>Cut out all electronic stimulation 1-2 hours pre-sleep </a:t>
            </a:r>
          </a:p>
          <a:p>
            <a:endParaRPr lang="en-GB" dirty="0"/>
          </a:p>
        </p:txBody>
      </p:sp>
      <p:pic>
        <p:nvPicPr>
          <p:cNvPr id="5" name="Picture 4">
            <a:extLst>
              <a:ext uri="{FF2B5EF4-FFF2-40B4-BE49-F238E27FC236}">
                <a16:creationId xmlns:a16="http://schemas.microsoft.com/office/drawing/2014/main" id="{AB2ECB65-C609-4074-A05A-48C0EC72CF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2240" y="617612"/>
            <a:ext cx="2131963" cy="1426477"/>
          </a:xfrm>
          <a:prstGeom prst="rect">
            <a:avLst/>
          </a:prstGeom>
        </p:spPr>
      </p:pic>
    </p:spTree>
    <p:extLst>
      <p:ext uri="{BB962C8B-B14F-4D97-AF65-F5344CB8AC3E}">
        <p14:creationId xmlns:p14="http://schemas.microsoft.com/office/powerpoint/2010/main" val="18088802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Zoom Group Rules </a:t>
            </a:r>
          </a:p>
        </p:txBody>
      </p:sp>
      <p:sp>
        <p:nvSpPr>
          <p:cNvPr id="3" name="Content Placeholder 2"/>
          <p:cNvSpPr>
            <a:spLocks noGrp="1"/>
          </p:cNvSpPr>
          <p:nvPr>
            <p:ph idx="1"/>
          </p:nvPr>
        </p:nvSpPr>
        <p:spPr/>
        <p:txBody>
          <a:bodyPr>
            <a:normAutofit fontScale="85000" lnSpcReduction="20000"/>
          </a:bodyPr>
          <a:lstStyle/>
          <a:p>
            <a:r>
              <a:rPr lang="en-GB" dirty="0">
                <a:latin typeface="+mj-lt"/>
              </a:rPr>
              <a:t>We ask you remain on Mute so background noise does not disturb the group.</a:t>
            </a:r>
          </a:p>
          <a:p>
            <a:r>
              <a:rPr lang="en-GB" dirty="0">
                <a:latin typeface="+mj-lt"/>
              </a:rPr>
              <a:t>Please keep everything discussed in the group that may disclose knowledge about an individual confidential. </a:t>
            </a:r>
          </a:p>
          <a:p>
            <a:r>
              <a:rPr lang="en-GB" dirty="0">
                <a:latin typeface="+mj-lt"/>
              </a:rPr>
              <a:t>You are welcome to have the video on or off (your choice).</a:t>
            </a:r>
          </a:p>
          <a:p>
            <a:r>
              <a:rPr lang="en-GB" dirty="0">
                <a:latin typeface="+mj-lt"/>
              </a:rPr>
              <a:t>Please use the CHAT function to communicate with the facilitators and we will do our best to address you question or share your comment before the end of the session.</a:t>
            </a:r>
          </a:p>
          <a:p>
            <a:r>
              <a:rPr lang="en-GB" dirty="0">
                <a:solidFill>
                  <a:srgbClr val="000000"/>
                </a:solidFill>
                <a:latin typeface="+mj-lt"/>
              </a:rPr>
              <a:t>If something has made you feel uncomfortable in the group, do tell us on the chat and we will address this as much as we can. </a:t>
            </a:r>
            <a:endParaRPr lang="en-GB" dirty="0">
              <a:latin typeface="+mj-lt"/>
            </a:endParaRPr>
          </a:p>
        </p:txBody>
      </p:sp>
      <p:sp>
        <p:nvSpPr>
          <p:cNvPr id="4" name="Slide Number Placeholder 3"/>
          <p:cNvSpPr>
            <a:spLocks noGrp="1"/>
          </p:cNvSpPr>
          <p:nvPr>
            <p:ph type="sldNum" sz="quarter" idx="12"/>
          </p:nvPr>
        </p:nvSpPr>
        <p:spPr/>
        <p:txBody>
          <a:bodyPr/>
          <a:lstStyle/>
          <a:p>
            <a:pPr>
              <a:defRPr/>
            </a:pPr>
            <a:fld id="{8B9DFE36-F5CD-4A0E-9A7D-7CA08182F822}" type="slidenum">
              <a:rPr lang="en-GB" smtClean="0">
                <a:solidFill>
                  <a:srgbClr val="04617B">
                    <a:shade val="90000"/>
                  </a:srgbClr>
                </a:solidFill>
              </a:rPr>
              <a:pPr>
                <a:defRPr/>
              </a:pPr>
              <a:t>2</a:t>
            </a:fld>
            <a:endParaRPr lang="en-GB">
              <a:solidFill>
                <a:srgbClr val="04617B">
                  <a:shade val="90000"/>
                </a:srgbClr>
              </a:solidFill>
            </a:endParaRPr>
          </a:p>
        </p:txBody>
      </p:sp>
    </p:spTree>
    <p:extLst>
      <p:ext uri="{BB962C8B-B14F-4D97-AF65-F5344CB8AC3E}">
        <p14:creationId xmlns:p14="http://schemas.microsoft.com/office/powerpoint/2010/main" val="38292512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548680"/>
            <a:ext cx="4752528" cy="1348351"/>
          </a:xfrm>
        </p:spPr>
        <p:txBody>
          <a:bodyPr/>
          <a:lstStyle/>
          <a:p>
            <a:r>
              <a:rPr lang="en-GB" sz="3600" dirty="0">
                <a:latin typeface="Comic Sans MS" panose="030F0702030302020204" pitchFamily="66" charset="0"/>
              </a:rPr>
              <a:t>Lifestyle: </a:t>
            </a:r>
            <a:br>
              <a:rPr lang="en-GB" sz="3600" dirty="0">
                <a:latin typeface="Comic Sans MS" panose="030F0702030302020204" pitchFamily="66" charset="0"/>
              </a:rPr>
            </a:br>
            <a:r>
              <a:rPr lang="en-GB" sz="3600" dirty="0">
                <a:latin typeface="Comic Sans MS" panose="030F0702030302020204" pitchFamily="66" charset="0"/>
              </a:rPr>
              <a:t>Winding Down Time</a:t>
            </a:r>
          </a:p>
        </p:txBody>
      </p:sp>
      <p:sp>
        <p:nvSpPr>
          <p:cNvPr id="3" name="Content Placeholder 2"/>
          <p:cNvSpPr>
            <a:spLocks noGrp="1"/>
          </p:cNvSpPr>
          <p:nvPr>
            <p:ph sz="quarter" idx="13"/>
          </p:nvPr>
        </p:nvSpPr>
        <p:spPr>
          <a:xfrm>
            <a:off x="539552" y="2348880"/>
            <a:ext cx="8064896" cy="4170540"/>
          </a:xfrm>
        </p:spPr>
        <p:txBody>
          <a:bodyPr>
            <a:normAutofit fontScale="85000" lnSpcReduction="20000"/>
          </a:bodyPr>
          <a:lstStyle/>
          <a:p>
            <a:r>
              <a:rPr lang="en-GB" dirty="0">
                <a:latin typeface="Comic Sans MS" panose="030F0702030302020204" pitchFamily="66" charset="0"/>
              </a:rPr>
              <a:t>Winding down is a critical stage in preparing for bed</a:t>
            </a:r>
          </a:p>
          <a:p>
            <a:pPr marL="45720" indent="0">
              <a:buNone/>
            </a:pPr>
            <a:endParaRPr lang="en-GB" sz="1100" dirty="0">
              <a:latin typeface="Comic Sans MS" panose="030F0702030302020204" pitchFamily="66" charset="0"/>
            </a:endParaRPr>
          </a:p>
          <a:p>
            <a:r>
              <a:rPr lang="en-GB" dirty="0">
                <a:latin typeface="Comic Sans MS" panose="030F0702030302020204" pitchFamily="66" charset="0"/>
              </a:rPr>
              <a:t>There are lots of ways to relax</a:t>
            </a:r>
          </a:p>
          <a:p>
            <a:pPr marL="109728" indent="0">
              <a:buNone/>
            </a:pPr>
            <a:endParaRPr lang="en-GB" dirty="0">
              <a:latin typeface="Comic Sans MS" panose="030F0702030302020204" pitchFamily="66" charset="0"/>
            </a:endParaRPr>
          </a:p>
          <a:p>
            <a:pPr lvl="1"/>
            <a:r>
              <a:rPr lang="en-GB" dirty="0">
                <a:latin typeface="Comic Sans MS" panose="030F0702030302020204" pitchFamily="66" charset="0"/>
              </a:rPr>
              <a:t>Warm bath (not too hot). Help your body reach a temperature that is ideal for rest</a:t>
            </a:r>
          </a:p>
          <a:p>
            <a:pPr lvl="1"/>
            <a:r>
              <a:rPr lang="en-GB" dirty="0">
                <a:latin typeface="Comic Sans MS" panose="030F0702030302020204" pitchFamily="66" charset="0"/>
              </a:rPr>
              <a:t>Writing a ‘to do list’ for the next day – this can help organise your thoughts and clear your mind of any distractions </a:t>
            </a:r>
          </a:p>
          <a:p>
            <a:pPr lvl="1"/>
            <a:r>
              <a:rPr lang="en-GB" dirty="0">
                <a:latin typeface="Comic Sans MS" panose="030F0702030302020204" pitchFamily="66" charset="0"/>
              </a:rPr>
              <a:t>Relaxation exercises: meditation, narrated script, relaxation music</a:t>
            </a:r>
          </a:p>
          <a:p>
            <a:pPr lvl="1"/>
            <a:r>
              <a:rPr lang="en-GB" dirty="0">
                <a:latin typeface="Comic Sans MS" panose="030F0702030302020204" pitchFamily="66" charset="0"/>
              </a:rPr>
              <a:t>Reading a book or listening to music / radio to relax the mind by distracting it </a:t>
            </a:r>
          </a:p>
          <a:p>
            <a:pPr lvl="1"/>
            <a:endParaRPr lang="en-GB" dirty="0"/>
          </a:p>
          <a:p>
            <a:pPr lvl="1"/>
            <a:endParaRPr lang="en-GB" dirty="0"/>
          </a:p>
        </p:txBody>
      </p:sp>
      <p:pic>
        <p:nvPicPr>
          <p:cNvPr id="1026" name="Picture 2" descr="Image result for Wind Down"/>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7883"/>
          <a:stretch/>
        </p:blipFill>
        <p:spPr bwMode="auto">
          <a:xfrm>
            <a:off x="6012160" y="620688"/>
            <a:ext cx="2928027" cy="1644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14704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94729243-cartoon-cookies-and-milk.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43808" y="4616152"/>
            <a:ext cx="864096" cy="864096"/>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323528" y="566563"/>
            <a:ext cx="8208912" cy="864096"/>
          </a:xfrm>
        </p:spPr>
        <p:txBody>
          <a:bodyPr>
            <a:normAutofit/>
          </a:bodyPr>
          <a:lstStyle/>
          <a:p>
            <a:r>
              <a:rPr lang="en-GB" dirty="0"/>
              <a:t>Visual Timetables</a:t>
            </a:r>
          </a:p>
        </p:txBody>
      </p:sp>
      <p:sp>
        <p:nvSpPr>
          <p:cNvPr id="5" name="TextBox 4"/>
          <p:cNvSpPr txBox="1"/>
          <p:nvPr/>
        </p:nvSpPr>
        <p:spPr>
          <a:xfrm>
            <a:off x="971600" y="2489328"/>
            <a:ext cx="7992888" cy="3354765"/>
          </a:xfrm>
          <a:prstGeom prst="rect">
            <a:avLst/>
          </a:prstGeom>
          <a:noFill/>
        </p:spPr>
        <p:txBody>
          <a:bodyPr wrap="square" rtlCol="0">
            <a:spAutoFit/>
          </a:bodyPr>
          <a:lstStyle/>
          <a:p>
            <a:r>
              <a:rPr lang="en-GB" sz="2800" b="1" dirty="0">
                <a:latin typeface="+mj-lt"/>
              </a:rPr>
              <a:t>7:00pm</a:t>
            </a:r>
            <a:r>
              <a:rPr lang="en-GB" sz="2800" dirty="0">
                <a:latin typeface="+mj-lt"/>
              </a:rPr>
              <a:t>			</a:t>
            </a:r>
            <a:r>
              <a:rPr lang="en-GB" sz="2800" b="1" dirty="0">
                <a:latin typeface="+mj-lt"/>
              </a:rPr>
              <a:t>7:50pm</a:t>
            </a:r>
          </a:p>
          <a:p>
            <a:r>
              <a:rPr lang="en-GB" sz="2400" dirty="0">
                <a:latin typeface="+mj-lt"/>
              </a:rPr>
              <a:t>Bath time			Clean teeth</a:t>
            </a:r>
          </a:p>
          <a:p>
            <a:endParaRPr lang="en-GB" sz="2800" b="1" dirty="0">
              <a:latin typeface="+mj-lt"/>
            </a:endParaRPr>
          </a:p>
          <a:p>
            <a:r>
              <a:rPr lang="en-GB" sz="2800" b="1" dirty="0">
                <a:latin typeface="+mj-lt"/>
              </a:rPr>
              <a:t>7:30pm			7:55pm</a:t>
            </a:r>
          </a:p>
          <a:p>
            <a:r>
              <a:rPr lang="en-GB" sz="2400" dirty="0">
                <a:latin typeface="+mj-lt"/>
              </a:rPr>
              <a:t>Pyjamas			Story</a:t>
            </a:r>
          </a:p>
          <a:p>
            <a:endParaRPr lang="en-GB" sz="2800" dirty="0">
              <a:latin typeface="+mj-lt"/>
            </a:endParaRPr>
          </a:p>
          <a:p>
            <a:r>
              <a:rPr lang="en-GB" sz="2800" b="1" dirty="0">
                <a:latin typeface="+mj-lt"/>
              </a:rPr>
              <a:t>7:45pm</a:t>
            </a:r>
            <a:r>
              <a:rPr lang="en-GB" sz="2800" dirty="0">
                <a:latin typeface="+mj-lt"/>
              </a:rPr>
              <a:t>			</a:t>
            </a:r>
            <a:r>
              <a:rPr lang="en-GB" sz="2800" b="1" dirty="0">
                <a:latin typeface="+mj-lt"/>
              </a:rPr>
              <a:t>8:00pm</a:t>
            </a:r>
          </a:p>
          <a:p>
            <a:r>
              <a:rPr lang="en-GB" sz="2400" dirty="0">
                <a:latin typeface="+mj-lt"/>
              </a:rPr>
              <a:t>Drink/snack			Tucked in</a:t>
            </a:r>
          </a:p>
        </p:txBody>
      </p:sp>
      <p:pic>
        <p:nvPicPr>
          <p:cNvPr id="4098" name="Picture 2" descr="H:\30691102-a-baby-girl-having-bath-in-a-bathtub-with-lot-of-soap-lather-and-a-rubber-duck.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07825" y="2280642"/>
            <a:ext cx="936104" cy="936104"/>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H:\11549319-children-in-pajamas-with-hat-cartoons-with-teddy-bear-vector.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67804" y="3614705"/>
            <a:ext cx="1016145" cy="909840"/>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H:\cute-little-boy-cartoon-brushing-teeth-vector-1484978.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b="7340"/>
          <a:stretch/>
        </p:blipFill>
        <p:spPr bwMode="auto">
          <a:xfrm>
            <a:off x="6526944" y="2206564"/>
            <a:ext cx="854348" cy="98521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20360753-bed-time-story-mother-reading-bed-time-story-for-her-son.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28184" y="3474538"/>
            <a:ext cx="1261120" cy="1008896"/>
          </a:xfrm>
          <a:prstGeom prst="rect">
            <a:avLst/>
          </a:prstGeom>
          <a:noFill/>
          <a:extLst>
            <a:ext uri="{909E8E84-426E-40DD-AFC4-6F175D3DCCD1}">
              <a14:hiddenFill xmlns:a14="http://schemas.microsoft.com/office/drawing/2010/main">
                <a:solidFill>
                  <a:srgbClr val="FFFFFF"/>
                </a:solidFill>
              </a14:hiddenFill>
            </a:ext>
          </a:extLst>
        </p:spPr>
      </p:pic>
      <p:pic>
        <p:nvPicPr>
          <p:cNvPr id="4103" name="Picture 7" descr="H:\74430729-boy-sleep-bedtime-in-his-bedroom-bed-with-toy-bunny-cartoon-sleeping-baby-good-night-time-bedtime-ve.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36196" y="4616152"/>
            <a:ext cx="1045096" cy="104509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79512" y="6390620"/>
            <a:ext cx="3916620" cy="369332"/>
          </a:xfrm>
          <a:prstGeom prst="rect">
            <a:avLst/>
          </a:prstGeom>
          <a:noFill/>
        </p:spPr>
        <p:txBody>
          <a:bodyPr wrap="square" rtlCol="0">
            <a:spAutoFit/>
          </a:bodyPr>
          <a:lstStyle/>
          <a:p>
            <a:r>
              <a:rPr lang="en-GB" b="1" dirty="0">
                <a:latin typeface="+mj-lt"/>
              </a:rPr>
              <a:t>Example for a younger child</a:t>
            </a:r>
          </a:p>
        </p:txBody>
      </p:sp>
      <p:sp>
        <p:nvSpPr>
          <p:cNvPr id="3" name="TextBox 2">
            <a:extLst>
              <a:ext uri="{FF2B5EF4-FFF2-40B4-BE49-F238E27FC236}">
                <a16:creationId xmlns:a16="http://schemas.microsoft.com/office/drawing/2014/main" id="{A3EE7CBA-A864-447E-96A5-885FE6326A4D}"/>
              </a:ext>
            </a:extLst>
          </p:cNvPr>
          <p:cNvSpPr txBox="1"/>
          <p:nvPr/>
        </p:nvSpPr>
        <p:spPr>
          <a:xfrm>
            <a:off x="971600" y="1491790"/>
            <a:ext cx="6624736" cy="400110"/>
          </a:xfrm>
          <a:prstGeom prst="rect">
            <a:avLst/>
          </a:prstGeom>
          <a:noFill/>
        </p:spPr>
        <p:txBody>
          <a:bodyPr wrap="square" rtlCol="0">
            <a:spAutoFit/>
          </a:bodyPr>
          <a:lstStyle/>
          <a:p>
            <a:r>
              <a:rPr lang="en-GB" sz="2000" dirty="0"/>
              <a:t>Consistent Routine is key to good Sleep</a:t>
            </a:r>
          </a:p>
        </p:txBody>
      </p:sp>
    </p:spTree>
    <p:extLst>
      <p:ext uri="{BB962C8B-B14F-4D97-AF65-F5344CB8AC3E}">
        <p14:creationId xmlns:p14="http://schemas.microsoft.com/office/powerpoint/2010/main" val="1987583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331640" y="614363"/>
            <a:ext cx="6674093" cy="1066800"/>
          </a:xfrm>
        </p:spPr>
        <p:txBody>
          <a:bodyPr>
            <a:normAutofit fontScale="90000"/>
          </a:bodyPr>
          <a:lstStyle/>
          <a:p>
            <a:r>
              <a:rPr lang="en-GB" dirty="0"/>
              <a:t>Visual Timetables- Sleep Apps </a:t>
            </a:r>
          </a:p>
        </p:txBody>
      </p:sp>
      <p:sp>
        <p:nvSpPr>
          <p:cNvPr id="2" name="TextBox 1"/>
          <p:cNvSpPr txBox="1"/>
          <p:nvPr/>
        </p:nvSpPr>
        <p:spPr>
          <a:xfrm>
            <a:off x="480223" y="6133792"/>
            <a:ext cx="5976664" cy="646331"/>
          </a:xfrm>
          <a:prstGeom prst="rect">
            <a:avLst/>
          </a:prstGeom>
          <a:noFill/>
        </p:spPr>
        <p:txBody>
          <a:bodyPr wrap="square" rtlCol="0">
            <a:spAutoFit/>
          </a:bodyPr>
          <a:lstStyle/>
          <a:p>
            <a:r>
              <a:rPr lang="en-GB" b="1" dirty="0">
                <a:latin typeface="+mj-lt"/>
              </a:rPr>
              <a:t>Young People may prefer to monitor their own sleep and see what impact doing sleep hygiene has on it. </a:t>
            </a:r>
          </a:p>
        </p:txBody>
      </p:sp>
      <p:pic>
        <p:nvPicPr>
          <p:cNvPr id="5" name="Picture 4">
            <a:extLst>
              <a:ext uri="{FF2B5EF4-FFF2-40B4-BE49-F238E27FC236}">
                <a16:creationId xmlns:a16="http://schemas.microsoft.com/office/drawing/2014/main" id="{A85E9A05-92D2-4AF4-B189-AB5A419D46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927" y="1594173"/>
            <a:ext cx="2197865" cy="1461467"/>
          </a:xfrm>
          <a:prstGeom prst="rect">
            <a:avLst/>
          </a:prstGeom>
        </p:spPr>
      </p:pic>
      <p:pic>
        <p:nvPicPr>
          <p:cNvPr id="1027" name="Picture 3" descr="Image result for sleep app for teenagers">
            <a:hlinkClick r:id="rId4"/>
            <a:extLst>
              <a:ext uri="{FF2B5EF4-FFF2-40B4-BE49-F238E27FC236}">
                <a16:creationId xmlns:a16="http://schemas.microsoft.com/office/drawing/2014/main" id="{6CBC82C9-D2F1-4B63-A7B3-4B9182A2D08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43300" y="2314575"/>
            <a:ext cx="2057400" cy="22288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94C0A258-1511-4851-B422-4A551BAEBB2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00192" y="3376612"/>
            <a:ext cx="1952625" cy="2333625"/>
          </a:xfrm>
          <a:prstGeom prst="rect">
            <a:avLst/>
          </a:prstGeom>
        </p:spPr>
      </p:pic>
      <p:pic>
        <p:nvPicPr>
          <p:cNvPr id="9" name="Picture 8">
            <a:extLst>
              <a:ext uri="{FF2B5EF4-FFF2-40B4-BE49-F238E27FC236}">
                <a16:creationId xmlns:a16="http://schemas.microsoft.com/office/drawing/2014/main" id="{BDCCDAFF-3943-4BA8-AF11-D1AB5A3A187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66259" y="3802361"/>
            <a:ext cx="2143125" cy="2143125"/>
          </a:xfrm>
          <a:prstGeom prst="rect">
            <a:avLst/>
          </a:prstGeom>
        </p:spPr>
      </p:pic>
    </p:spTree>
    <p:extLst>
      <p:ext uri="{BB962C8B-B14F-4D97-AF65-F5344CB8AC3E}">
        <p14:creationId xmlns:p14="http://schemas.microsoft.com/office/powerpoint/2010/main" val="35619267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355684348"/>
              </p:ext>
            </p:extLst>
          </p:nvPr>
        </p:nvGraphicFramePr>
        <p:xfrm>
          <a:off x="1403648" y="1916832"/>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3"/>
          <p:cNvSpPr>
            <a:spLocks noGrp="1"/>
          </p:cNvSpPr>
          <p:nvPr>
            <p:ph type="title"/>
          </p:nvPr>
        </p:nvSpPr>
        <p:spPr>
          <a:xfrm>
            <a:off x="2555776" y="692696"/>
            <a:ext cx="4176464" cy="1066800"/>
          </a:xfrm>
        </p:spPr>
        <p:txBody>
          <a:bodyPr/>
          <a:lstStyle/>
          <a:p>
            <a:r>
              <a:rPr lang="en-GB" dirty="0"/>
              <a:t>Visual Timetables</a:t>
            </a:r>
          </a:p>
        </p:txBody>
      </p:sp>
    </p:spTree>
    <p:extLst>
      <p:ext uri="{BB962C8B-B14F-4D97-AF65-F5344CB8AC3E}">
        <p14:creationId xmlns:p14="http://schemas.microsoft.com/office/powerpoint/2010/main" val="37313141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692696"/>
            <a:ext cx="8229600" cy="1066800"/>
          </a:xfrm>
        </p:spPr>
        <p:txBody>
          <a:bodyPr>
            <a:normAutofit fontScale="90000"/>
          </a:bodyPr>
          <a:lstStyle/>
          <a:p>
            <a:pPr lvl="0"/>
            <a:r>
              <a:rPr lang="en-GB" altLang="ja-JP" dirty="0">
                <a:ea typeface="MS Mincho" charset="-128"/>
                <a:cs typeface="Arial" pitchFamily="34" charset="0"/>
              </a:rPr>
              <a:t>In the bedroom</a:t>
            </a:r>
            <a:br>
              <a:rPr lang="en-GB" altLang="ja-JP" dirty="0">
                <a:solidFill>
                  <a:schemeClr val="accent2"/>
                </a:solidFill>
                <a:ea typeface="MS Mincho" charset="-128"/>
                <a:cs typeface="Arial" pitchFamily="34" charset="0"/>
              </a:rPr>
            </a:br>
            <a:endParaRPr lang="en-GB" dirty="0"/>
          </a:p>
        </p:txBody>
      </p:sp>
      <p:sp>
        <p:nvSpPr>
          <p:cNvPr id="3" name="Content Placeholder 2"/>
          <p:cNvSpPr>
            <a:spLocks noGrp="1"/>
          </p:cNvSpPr>
          <p:nvPr>
            <p:ph idx="1"/>
          </p:nvPr>
        </p:nvSpPr>
        <p:spPr>
          <a:xfrm>
            <a:off x="755576" y="1633538"/>
            <a:ext cx="7519987" cy="4849142"/>
          </a:xfrm>
        </p:spPr>
        <p:txBody>
          <a:bodyPr>
            <a:normAutofit fontScale="92500"/>
          </a:bodyPr>
          <a:lstStyle/>
          <a:p>
            <a:pPr marL="214313" indent="-214313" algn="just">
              <a:spcBef>
                <a:spcPts val="0"/>
              </a:spcBef>
              <a:buFont typeface="Arial" panose="020B0604020202020204" pitchFamily="34" charset="0"/>
              <a:buChar char="•"/>
            </a:pPr>
            <a:r>
              <a:rPr lang="en-GB" altLang="ja-JP" sz="2800" b="0" dirty="0">
                <a:ea typeface="MS Mincho" charset="-128"/>
                <a:cs typeface="Arial" pitchFamily="34" charset="0"/>
              </a:rPr>
              <a:t>Keep room temperature slightly cooler at night. </a:t>
            </a:r>
          </a:p>
          <a:p>
            <a:pPr marL="214313" indent="-214313" algn="just">
              <a:spcBef>
                <a:spcPts val="0"/>
              </a:spcBef>
              <a:buFont typeface="Arial" panose="020B0604020202020204" pitchFamily="34" charset="0"/>
              <a:buChar char="•"/>
            </a:pPr>
            <a:r>
              <a:rPr lang="en-GB" altLang="ja-JP" sz="2800" b="0" dirty="0">
                <a:ea typeface="MS Mincho" charset="-128"/>
                <a:cs typeface="Arial" pitchFamily="34" charset="0"/>
              </a:rPr>
              <a:t>Try essential oil of lavender - use a few drops on the pillow cover every few days. </a:t>
            </a:r>
          </a:p>
          <a:p>
            <a:pPr marL="214313" indent="-214313" algn="just">
              <a:spcBef>
                <a:spcPts val="0"/>
              </a:spcBef>
              <a:buFont typeface="Arial" panose="020B0604020202020204" pitchFamily="34" charset="0"/>
              <a:buChar char="•"/>
            </a:pPr>
            <a:r>
              <a:rPr lang="en-GB" altLang="ja-JP" sz="2800" b="0" dirty="0">
                <a:ea typeface="MS Mincho" charset="-128"/>
                <a:cs typeface="Arial" pitchFamily="34" charset="0"/>
              </a:rPr>
              <a:t>Use the bed only to sleep or do pre-sleeping tasks (like reading a book or mindfulness recordings).</a:t>
            </a:r>
          </a:p>
          <a:p>
            <a:pPr marL="214313" indent="-214313" algn="just">
              <a:spcBef>
                <a:spcPts val="0"/>
              </a:spcBef>
              <a:buFont typeface="Arial" panose="020B0604020202020204" pitchFamily="34" charset="0"/>
              <a:buChar char="•"/>
            </a:pPr>
            <a:r>
              <a:rPr lang="en-GB" altLang="ja-JP" sz="2800" b="0" dirty="0">
                <a:ea typeface="MS Mincho" charset="-128"/>
                <a:cs typeface="Arial" pitchFamily="34" charset="0"/>
              </a:rPr>
              <a:t>Read a book in bed if still can't sleep – but not an exciting one as that might keep you awake.</a:t>
            </a:r>
          </a:p>
          <a:p>
            <a:pPr marL="214313" indent="-214313" algn="just">
              <a:spcBef>
                <a:spcPts val="0"/>
              </a:spcBef>
              <a:buFont typeface="Arial" panose="020B0604020202020204" pitchFamily="34" charset="0"/>
              <a:buChar char="•"/>
            </a:pPr>
            <a:r>
              <a:rPr lang="en-GB" altLang="ja-JP" sz="2800" b="0" dirty="0">
                <a:ea typeface="MS Mincho" charset="-128"/>
                <a:cs typeface="Arial" pitchFamily="34" charset="0"/>
              </a:rPr>
              <a:t>Background noise of rain, rustling leaves, sleep hypnosis or very low volume music may help some people.</a:t>
            </a:r>
          </a:p>
          <a:p>
            <a:endParaRPr lang="en-GB" dirty="0"/>
          </a:p>
        </p:txBody>
      </p:sp>
    </p:spTree>
    <p:extLst>
      <p:ext uri="{BB962C8B-B14F-4D97-AF65-F5344CB8AC3E}">
        <p14:creationId xmlns:p14="http://schemas.microsoft.com/office/powerpoint/2010/main" val="26523501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5744" y="539309"/>
            <a:ext cx="6512511" cy="1143000"/>
          </a:xfrm>
        </p:spPr>
        <p:txBody>
          <a:bodyPr/>
          <a:lstStyle/>
          <a:p>
            <a:pPr algn="ctr"/>
            <a:r>
              <a:rPr lang="en-GB" dirty="0"/>
              <a:t>Relaxation </a:t>
            </a:r>
          </a:p>
        </p:txBody>
      </p:sp>
      <p:sp>
        <p:nvSpPr>
          <p:cNvPr id="3" name="Content Placeholder 2"/>
          <p:cNvSpPr>
            <a:spLocks noGrp="1"/>
          </p:cNvSpPr>
          <p:nvPr>
            <p:ph sz="quarter" idx="13"/>
          </p:nvPr>
        </p:nvSpPr>
        <p:spPr>
          <a:xfrm>
            <a:off x="1079611" y="1682309"/>
            <a:ext cx="6984776" cy="2826811"/>
          </a:xfrm>
        </p:spPr>
        <p:txBody>
          <a:bodyPr>
            <a:normAutofit lnSpcReduction="10000"/>
          </a:bodyPr>
          <a:lstStyle/>
          <a:p>
            <a:pPr marL="109728" indent="0">
              <a:lnSpc>
                <a:spcPct val="90000"/>
              </a:lnSpc>
              <a:buNone/>
            </a:pPr>
            <a:endParaRPr lang="en-GB" altLang="en-US" dirty="0">
              <a:latin typeface="Comic Sans MS" panose="030F0702030302020204" pitchFamily="66" charset="0"/>
            </a:endParaRPr>
          </a:p>
          <a:p>
            <a:pPr>
              <a:lnSpc>
                <a:spcPct val="90000"/>
              </a:lnSpc>
            </a:pPr>
            <a:r>
              <a:rPr lang="en-GB" altLang="en-US" dirty="0">
                <a:latin typeface="Comic Sans MS" panose="030F0702030302020204" pitchFamily="66" charset="0"/>
              </a:rPr>
              <a:t>Relaxation exercises, controlled breathing, mindfulness are all strategies that can help with sleep</a:t>
            </a:r>
          </a:p>
          <a:p>
            <a:pPr marL="45720" indent="0">
              <a:lnSpc>
                <a:spcPct val="90000"/>
              </a:lnSpc>
              <a:buNone/>
            </a:pPr>
            <a:endParaRPr lang="en-GB" altLang="en-US" dirty="0">
              <a:latin typeface="Comic Sans MS" panose="030F0702030302020204" pitchFamily="66" charset="0"/>
            </a:endParaRPr>
          </a:p>
          <a:p>
            <a:pPr>
              <a:lnSpc>
                <a:spcPct val="90000"/>
              </a:lnSpc>
            </a:pPr>
            <a:r>
              <a:rPr lang="en-GB" altLang="en-US" dirty="0">
                <a:latin typeface="Comic Sans MS" panose="030F0702030302020204" pitchFamily="66" charset="0"/>
              </a:rPr>
              <a:t>Body Scan, Leaves on a Stream, relaxing music</a:t>
            </a:r>
          </a:p>
          <a:p>
            <a:pPr marL="45720" indent="0">
              <a:buNone/>
            </a:pPr>
            <a:endParaRPr lang="en-GB" dirty="0"/>
          </a:p>
        </p:txBody>
      </p:sp>
      <p:pic>
        <p:nvPicPr>
          <p:cNvPr id="4" name="Picture 4" descr="title-backgrou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3598" y="4722968"/>
            <a:ext cx="7236803" cy="18583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74270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51720" y="692696"/>
            <a:ext cx="5328592" cy="1066800"/>
          </a:xfrm>
        </p:spPr>
        <p:txBody>
          <a:bodyPr>
            <a:normAutofit fontScale="90000"/>
          </a:bodyPr>
          <a:lstStyle/>
          <a:p>
            <a:r>
              <a:rPr lang="en-GB" dirty="0"/>
              <a:t>Relaxation Videos/Apps</a:t>
            </a:r>
          </a:p>
        </p:txBody>
      </p:sp>
      <p:sp>
        <p:nvSpPr>
          <p:cNvPr id="5" name="TextBox 4"/>
          <p:cNvSpPr txBox="1">
            <a:spLocks noChangeArrowheads="1"/>
          </p:cNvSpPr>
          <p:nvPr/>
        </p:nvSpPr>
        <p:spPr bwMode="auto">
          <a:xfrm>
            <a:off x="2699792" y="1885884"/>
            <a:ext cx="489654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r>
              <a:rPr lang="en-GB" altLang="en-US" b="1" dirty="0">
                <a:solidFill>
                  <a:schemeClr val="tx1"/>
                </a:solidFill>
              </a:rPr>
              <a:t>Kids Sleep Dr App</a:t>
            </a:r>
            <a:r>
              <a:rPr lang="en-GB" altLang="en-US" dirty="0">
                <a:solidFill>
                  <a:schemeClr val="tx1"/>
                </a:solidFill>
              </a:rPr>
              <a:t>: developed by the Evelina</a:t>
            </a:r>
          </a:p>
          <a:p>
            <a:pPr>
              <a:spcBef>
                <a:spcPct val="0"/>
              </a:spcBef>
              <a:buClrTx/>
              <a:buSzTx/>
              <a:buFontTx/>
              <a:buNone/>
            </a:pPr>
            <a:r>
              <a:rPr lang="en-GB" altLang="en-US" dirty="0">
                <a:solidFill>
                  <a:schemeClr val="tx1"/>
                </a:solidFill>
              </a:rPr>
              <a:t>-Interactive sleep diary and sleep tips based on your child's age</a:t>
            </a:r>
          </a:p>
          <a:p>
            <a:pPr>
              <a:spcBef>
                <a:spcPct val="0"/>
              </a:spcBef>
              <a:buClrTx/>
              <a:buSzTx/>
              <a:buFontTx/>
              <a:buNone/>
            </a:pPr>
            <a:r>
              <a:rPr lang="en-GB" altLang="en-US" dirty="0">
                <a:solidFill>
                  <a:schemeClr val="tx1"/>
                </a:solidFill>
              </a:rPr>
              <a:t>-No blue light in app so does not affect sleep</a:t>
            </a:r>
          </a:p>
        </p:txBody>
      </p:sp>
      <p:sp>
        <p:nvSpPr>
          <p:cNvPr id="7" name="TextBox 6"/>
          <p:cNvSpPr txBox="1">
            <a:spLocks noChangeArrowheads="1"/>
          </p:cNvSpPr>
          <p:nvPr/>
        </p:nvSpPr>
        <p:spPr bwMode="auto">
          <a:xfrm>
            <a:off x="2699792" y="3219924"/>
            <a:ext cx="489654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r>
              <a:rPr lang="en-GB" altLang="en-US" b="1" dirty="0">
                <a:solidFill>
                  <a:schemeClr val="tx1"/>
                </a:solidFill>
              </a:rPr>
              <a:t>Calm</a:t>
            </a:r>
            <a:r>
              <a:rPr lang="en-GB" altLang="en-US" dirty="0">
                <a:solidFill>
                  <a:schemeClr val="tx1"/>
                </a:solidFill>
              </a:rPr>
              <a:t>: a meditation and sleep app</a:t>
            </a:r>
          </a:p>
          <a:p>
            <a:pPr>
              <a:spcBef>
                <a:spcPct val="0"/>
              </a:spcBef>
              <a:buClrTx/>
              <a:buSzTx/>
              <a:buFontTx/>
              <a:buNone/>
            </a:pPr>
            <a:r>
              <a:rPr lang="en-GB" altLang="en-US" dirty="0">
                <a:solidFill>
                  <a:schemeClr val="tx1"/>
                </a:solidFill>
              </a:rPr>
              <a:t>- Contains sleep stories aimed at children</a:t>
            </a:r>
          </a:p>
          <a:p>
            <a:pPr>
              <a:spcBef>
                <a:spcPct val="0"/>
              </a:spcBef>
              <a:buClrTx/>
              <a:buSzTx/>
              <a:buFontTx/>
              <a:buNone/>
            </a:pPr>
            <a:r>
              <a:rPr lang="en-GB" altLang="en-US" dirty="0">
                <a:solidFill>
                  <a:schemeClr val="tx1"/>
                </a:solidFill>
              </a:rPr>
              <a:t>- Has guided imagery and progressive relaxation options</a:t>
            </a:r>
          </a:p>
        </p:txBody>
      </p:sp>
      <p:sp>
        <p:nvSpPr>
          <p:cNvPr id="8" name="TextBox 7"/>
          <p:cNvSpPr txBox="1">
            <a:spLocks noChangeArrowheads="1"/>
          </p:cNvSpPr>
          <p:nvPr/>
        </p:nvSpPr>
        <p:spPr bwMode="auto">
          <a:xfrm>
            <a:off x="2699792" y="4581127"/>
            <a:ext cx="489654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r>
              <a:rPr lang="en-GB" altLang="en-US" b="1" dirty="0">
                <a:solidFill>
                  <a:schemeClr val="tx1"/>
                </a:solidFill>
              </a:rPr>
              <a:t>Headspace for Kids</a:t>
            </a:r>
            <a:r>
              <a:rPr lang="en-GB" altLang="en-US" dirty="0">
                <a:solidFill>
                  <a:schemeClr val="tx1"/>
                </a:solidFill>
              </a:rPr>
              <a:t>: meditation and mindfulness for children for a range of ages</a:t>
            </a:r>
          </a:p>
          <a:p>
            <a:pPr>
              <a:spcBef>
                <a:spcPct val="0"/>
              </a:spcBef>
              <a:buClrTx/>
              <a:buSzTx/>
              <a:buFontTx/>
              <a:buNone/>
            </a:pPr>
            <a:r>
              <a:rPr lang="en-GB" altLang="en-US" dirty="0">
                <a:solidFill>
                  <a:schemeClr val="tx1"/>
                </a:solidFill>
              </a:rPr>
              <a:t>- Includes bed time meditation</a:t>
            </a:r>
          </a:p>
          <a:p>
            <a:pPr>
              <a:spcBef>
                <a:spcPct val="0"/>
              </a:spcBef>
              <a:buClrTx/>
              <a:buSzTx/>
              <a:buFontTx/>
              <a:buNone/>
            </a:pPr>
            <a:r>
              <a:rPr lang="en-GB" altLang="en-US" dirty="0">
                <a:solidFill>
                  <a:schemeClr val="tx1"/>
                </a:solidFill>
              </a:rPr>
              <a:t>- Adult version too</a:t>
            </a:r>
          </a:p>
        </p:txBody>
      </p:sp>
      <p:pic>
        <p:nvPicPr>
          <p:cNvPr id="2050" name="Picture 2" descr="Image result for kids sleep dr app"/>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41831"/>
          <a:stretch/>
        </p:blipFill>
        <p:spPr bwMode="auto">
          <a:xfrm>
            <a:off x="1044808" y="2028976"/>
            <a:ext cx="1008112" cy="104186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calm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3608" y="3283784"/>
            <a:ext cx="1009311" cy="100931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headspace for kid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1839" y="4654732"/>
            <a:ext cx="1872208" cy="1053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35309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a:xfrm>
            <a:off x="457200" y="910234"/>
            <a:ext cx="8229600" cy="1066800"/>
          </a:xfrm>
        </p:spPr>
        <p:txBody>
          <a:bodyPr>
            <a:normAutofit fontScale="90000"/>
          </a:bodyPr>
          <a:lstStyle/>
          <a:p>
            <a:r>
              <a:rPr lang="en-GB" altLang="en-US" dirty="0"/>
              <a:t>Could other things be contributing to poor sleep?</a:t>
            </a:r>
          </a:p>
        </p:txBody>
      </p:sp>
      <p:pic>
        <p:nvPicPr>
          <p:cNvPr id="68611" name="Picture 2" descr="Image result for insomnia">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5637" y="3403009"/>
            <a:ext cx="1852613" cy="1188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2" name="TextBox 3"/>
          <p:cNvSpPr txBox="1">
            <a:spLocks noChangeArrowheads="1"/>
          </p:cNvSpPr>
          <p:nvPr/>
        </p:nvSpPr>
        <p:spPr bwMode="auto">
          <a:xfrm>
            <a:off x="1296590" y="2590266"/>
            <a:ext cx="1403747"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r>
              <a:rPr lang="en-GB" altLang="en-US" dirty="0">
                <a:solidFill>
                  <a:schemeClr val="tx1"/>
                </a:solidFill>
              </a:rPr>
              <a:t>Separation anxiety e.g. not wanting to sleep in own bed</a:t>
            </a:r>
          </a:p>
        </p:txBody>
      </p:sp>
      <p:sp>
        <p:nvSpPr>
          <p:cNvPr id="68613" name="TextBox 5"/>
          <p:cNvSpPr txBox="1">
            <a:spLocks noChangeArrowheads="1"/>
          </p:cNvSpPr>
          <p:nvPr/>
        </p:nvSpPr>
        <p:spPr bwMode="auto">
          <a:xfrm>
            <a:off x="3448050" y="2246710"/>
            <a:ext cx="140493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r>
              <a:rPr lang="en-GB" altLang="en-US" dirty="0">
                <a:solidFill>
                  <a:schemeClr val="tx1"/>
                </a:solidFill>
              </a:rPr>
              <a:t>Worries e.g. about school</a:t>
            </a:r>
          </a:p>
        </p:txBody>
      </p:sp>
      <p:sp>
        <p:nvSpPr>
          <p:cNvPr id="68614" name="TextBox 6"/>
          <p:cNvSpPr txBox="1">
            <a:spLocks noChangeArrowheads="1"/>
          </p:cNvSpPr>
          <p:nvPr/>
        </p:nvSpPr>
        <p:spPr bwMode="auto">
          <a:xfrm>
            <a:off x="5543550" y="2618186"/>
            <a:ext cx="140493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r>
              <a:rPr lang="en-GB" altLang="en-US">
                <a:solidFill>
                  <a:schemeClr val="tx1"/>
                </a:solidFill>
              </a:rPr>
              <a:t>Fears e.g. scared of the dark</a:t>
            </a:r>
          </a:p>
        </p:txBody>
      </p:sp>
      <p:sp>
        <p:nvSpPr>
          <p:cNvPr id="68615" name="TextBox 7"/>
          <p:cNvSpPr txBox="1">
            <a:spLocks noChangeArrowheads="1"/>
          </p:cNvSpPr>
          <p:nvPr/>
        </p:nvSpPr>
        <p:spPr bwMode="auto">
          <a:xfrm>
            <a:off x="5436395" y="4344592"/>
            <a:ext cx="1403747"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r>
              <a:rPr lang="en-GB" altLang="en-US">
                <a:solidFill>
                  <a:schemeClr val="tx1"/>
                </a:solidFill>
              </a:rPr>
              <a:t>Sensory sensitivities e.g. not liking the feel of the duvet</a:t>
            </a:r>
          </a:p>
        </p:txBody>
      </p:sp>
      <p:sp>
        <p:nvSpPr>
          <p:cNvPr id="68616" name="TextBox 8"/>
          <p:cNvSpPr txBox="1">
            <a:spLocks noChangeArrowheads="1"/>
          </p:cNvSpPr>
          <p:nvPr/>
        </p:nvSpPr>
        <p:spPr bwMode="auto">
          <a:xfrm>
            <a:off x="1133475" y="4776632"/>
            <a:ext cx="156686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r>
              <a:rPr lang="en-GB" altLang="en-US" dirty="0">
                <a:solidFill>
                  <a:schemeClr val="tx1"/>
                </a:solidFill>
              </a:rPr>
              <a:t>Environment e.g. noisy or not dark enough</a:t>
            </a:r>
          </a:p>
        </p:txBody>
      </p:sp>
      <p:sp>
        <p:nvSpPr>
          <p:cNvPr id="68617" name="TextBox 8"/>
          <p:cNvSpPr txBox="1">
            <a:spLocks noChangeArrowheads="1"/>
          </p:cNvSpPr>
          <p:nvPr/>
        </p:nvSpPr>
        <p:spPr bwMode="auto">
          <a:xfrm>
            <a:off x="3284935" y="4774406"/>
            <a:ext cx="1403747"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r>
              <a:rPr lang="en-GB" altLang="en-US" dirty="0">
                <a:solidFill>
                  <a:schemeClr val="tx1"/>
                </a:solidFill>
              </a:rPr>
              <a:t>Physical health needs e.g. low iron, pain</a:t>
            </a:r>
          </a:p>
        </p:txBody>
      </p:sp>
    </p:spTree>
    <p:extLst>
      <p:ext uri="{BB962C8B-B14F-4D97-AF65-F5344CB8AC3E}">
        <p14:creationId xmlns:p14="http://schemas.microsoft.com/office/powerpoint/2010/main" val="38456612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27195" y="722116"/>
            <a:ext cx="6512511" cy="1143000"/>
          </a:xfrm>
        </p:spPr>
        <p:txBody>
          <a:bodyPr/>
          <a:lstStyle/>
          <a:p>
            <a:pPr marL="0" indent="0" algn="ctr">
              <a:buNone/>
            </a:pPr>
            <a:r>
              <a:rPr lang="en-GB" sz="4400" dirty="0">
                <a:solidFill>
                  <a:srgbClr val="C00000"/>
                </a:solidFill>
                <a:latin typeface="Comic Sans MS" panose="030F0702030302020204" pitchFamily="66" charset="0"/>
              </a:rPr>
              <a:t>5.</a:t>
            </a:r>
            <a:r>
              <a:rPr lang="en-GB" sz="4400" dirty="0">
                <a:latin typeface="Comic Sans MS" panose="030F0702030302020204" pitchFamily="66" charset="0"/>
              </a:rPr>
              <a:t> Worry and sleep</a:t>
            </a:r>
          </a:p>
        </p:txBody>
      </p:sp>
      <p:sp>
        <p:nvSpPr>
          <p:cNvPr id="2" name="Content Placeholder 1"/>
          <p:cNvSpPr>
            <a:spLocks noGrp="1"/>
          </p:cNvSpPr>
          <p:nvPr>
            <p:ph sz="quarter" idx="13"/>
          </p:nvPr>
        </p:nvSpPr>
        <p:spPr>
          <a:xfrm>
            <a:off x="340139" y="2489005"/>
            <a:ext cx="4352266" cy="4032448"/>
          </a:xfrm>
        </p:spPr>
        <p:txBody>
          <a:bodyPr>
            <a:normAutofit fontScale="92500"/>
          </a:bodyPr>
          <a:lstStyle/>
          <a:p>
            <a:pPr>
              <a:lnSpc>
                <a:spcPct val="90000"/>
              </a:lnSpc>
            </a:pPr>
            <a:r>
              <a:rPr lang="en-GB" altLang="en-US" dirty="0">
                <a:latin typeface="Comic Sans MS" panose="030F0702030302020204" pitchFamily="66" charset="0"/>
              </a:rPr>
              <a:t>Worry can get in the way of sleep. Even </a:t>
            </a:r>
            <a:r>
              <a:rPr lang="en-GB" altLang="en-US" b="1" dirty="0">
                <a:latin typeface="Comic Sans MS" panose="030F0702030302020204" pitchFamily="66" charset="0"/>
              </a:rPr>
              <a:t>worry about not sleeping</a:t>
            </a:r>
            <a:r>
              <a:rPr lang="en-GB" altLang="en-US" dirty="0">
                <a:latin typeface="Comic Sans MS" panose="030F0702030302020204" pitchFamily="66" charset="0"/>
              </a:rPr>
              <a:t>.</a:t>
            </a:r>
          </a:p>
          <a:p>
            <a:pPr marL="109728" indent="0">
              <a:lnSpc>
                <a:spcPct val="90000"/>
              </a:lnSpc>
              <a:buNone/>
            </a:pPr>
            <a:endParaRPr lang="en-GB" altLang="en-US" dirty="0">
              <a:latin typeface="Comic Sans MS" panose="030F0702030302020204" pitchFamily="66" charset="0"/>
            </a:endParaRPr>
          </a:p>
          <a:p>
            <a:pPr>
              <a:lnSpc>
                <a:spcPct val="90000"/>
              </a:lnSpc>
              <a:buNone/>
            </a:pPr>
            <a:r>
              <a:rPr lang="en-GB" altLang="en-US" dirty="0">
                <a:latin typeface="Comic Sans MS" panose="030F0702030302020204" pitchFamily="66" charset="0"/>
              </a:rPr>
              <a:t>  “If I don’t sleep I won’t be able to focus tomorrow!”</a:t>
            </a:r>
          </a:p>
          <a:p>
            <a:pPr>
              <a:lnSpc>
                <a:spcPct val="90000"/>
              </a:lnSpc>
              <a:buNone/>
            </a:pPr>
            <a:endParaRPr lang="en-GB" altLang="en-US" sz="1200" dirty="0">
              <a:latin typeface="Comic Sans MS" panose="030F0702030302020204" pitchFamily="66" charset="0"/>
            </a:endParaRPr>
          </a:p>
          <a:p>
            <a:pPr>
              <a:lnSpc>
                <a:spcPct val="90000"/>
              </a:lnSpc>
            </a:pPr>
            <a:r>
              <a:rPr lang="en-GB" altLang="en-US" dirty="0">
                <a:latin typeface="Comic Sans MS" panose="030F0702030302020204" pitchFamily="66" charset="0"/>
              </a:rPr>
              <a:t>We can still function on reduced sleep – it’s not harmful.</a:t>
            </a:r>
          </a:p>
          <a:p>
            <a:pPr marL="45720" indent="0">
              <a:lnSpc>
                <a:spcPct val="90000"/>
              </a:lnSpc>
              <a:buNone/>
            </a:pPr>
            <a:endParaRPr lang="en-GB" altLang="en-US" sz="1200" dirty="0">
              <a:latin typeface="Comic Sans MS" panose="030F0702030302020204" pitchFamily="66" charset="0"/>
            </a:endParaRPr>
          </a:p>
          <a:p>
            <a:pPr>
              <a:lnSpc>
                <a:spcPct val="90000"/>
              </a:lnSpc>
              <a:buNone/>
            </a:pPr>
            <a:endParaRPr lang="en-GB" altLang="en-US" dirty="0">
              <a:latin typeface="Comic Sans MS" panose="030F0702030302020204" pitchFamily="66" charset="0"/>
            </a:endParaRPr>
          </a:p>
          <a:p>
            <a:endParaRPr lang="en-GB" dirty="0"/>
          </a:p>
        </p:txBody>
      </p:sp>
      <p:graphicFrame>
        <p:nvGraphicFramePr>
          <p:cNvPr id="5" name="Content Placeholder 3"/>
          <p:cNvGraphicFramePr>
            <a:graphicFrameLocks/>
          </p:cNvGraphicFramePr>
          <p:nvPr/>
        </p:nvGraphicFramePr>
        <p:xfrm>
          <a:off x="4498849" y="2564904"/>
          <a:ext cx="4645151" cy="35283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2" descr="Image result for teenage worry">
            <a:hlinkClick r:id="rId8"/>
            <a:extLst>
              <a:ext uri="{FF2B5EF4-FFF2-40B4-BE49-F238E27FC236}">
                <a16:creationId xmlns:a16="http://schemas.microsoft.com/office/drawing/2014/main" id="{F0C52F84-39A8-482C-8AE3-F92C24E3B5B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4987" y="98227"/>
            <a:ext cx="1872208" cy="2106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91114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9A9D3-D380-4C04-8D09-0F62F534D1F0}"/>
              </a:ext>
            </a:extLst>
          </p:cNvPr>
          <p:cNvSpPr>
            <a:spLocks noGrp="1"/>
          </p:cNvSpPr>
          <p:nvPr>
            <p:ph type="title"/>
          </p:nvPr>
        </p:nvSpPr>
        <p:spPr/>
        <p:txBody>
          <a:bodyPr>
            <a:normAutofit fontScale="90000"/>
          </a:bodyPr>
          <a:lstStyle/>
          <a:p>
            <a:br>
              <a:rPr lang="en-GB" dirty="0"/>
            </a:br>
            <a:br>
              <a:rPr lang="en-GB" dirty="0"/>
            </a:br>
            <a:br>
              <a:rPr lang="en-GB" dirty="0"/>
            </a:br>
            <a:br>
              <a:rPr lang="en-GB" dirty="0"/>
            </a:br>
            <a:br>
              <a:rPr lang="en-GB" dirty="0"/>
            </a:br>
            <a:br>
              <a:rPr lang="en-GB" dirty="0"/>
            </a:br>
            <a:r>
              <a:rPr lang="en-GB" dirty="0"/>
              <a:t>You might want to make a Sleep Plan at home and think about changes you can make to help your child/young person with ASD and their sleeping difficulties. </a:t>
            </a:r>
          </a:p>
        </p:txBody>
      </p:sp>
    </p:spTree>
    <p:extLst>
      <p:ext uri="{BB962C8B-B14F-4D97-AF65-F5344CB8AC3E}">
        <p14:creationId xmlns:p14="http://schemas.microsoft.com/office/powerpoint/2010/main" val="7597115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a:t>Session overview</a:t>
            </a:r>
            <a:endParaRPr lang="en-GB" dirty="0"/>
          </a:p>
        </p:txBody>
      </p:sp>
      <p:sp>
        <p:nvSpPr>
          <p:cNvPr id="5" name="Content Placeholder 4"/>
          <p:cNvSpPr>
            <a:spLocks noGrp="1"/>
          </p:cNvSpPr>
          <p:nvPr>
            <p:ph idx="1"/>
          </p:nvPr>
        </p:nvSpPr>
        <p:spPr/>
        <p:txBody>
          <a:bodyPr/>
          <a:lstStyle/>
          <a:p>
            <a:pPr>
              <a:buClr>
                <a:schemeClr val="tx1"/>
              </a:buClr>
            </a:pPr>
            <a:r>
              <a:rPr lang="en-GB" sz="3200" dirty="0">
                <a:latin typeface="+mj-lt"/>
              </a:rPr>
              <a:t>Sleep – consequences, problems, assessment </a:t>
            </a:r>
          </a:p>
          <a:p>
            <a:pPr>
              <a:buClr>
                <a:schemeClr val="tx1"/>
              </a:buClr>
            </a:pPr>
            <a:r>
              <a:rPr lang="en-GB" sz="3200" dirty="0">
                <a:latin typeface="+mj-lt"/>
              </a:rPr>
              <a:t>ASD &amp; Sleep</a:t>
            </a:r>
          </a:p>
          <a:p>
            <a:pPr>
              <a:buClr>
                <a:schemeClr val="tx1"/>
              </a:buClr>
            </a:pPr>
            <a:r>
              <a:rPr lang="en-GB" sz="3200" dirty="0">
                <a:latin typeface="+mj-lt"/>
              </a:rPr>
              <a:t>Strategies: Sleep Hygiene </a:t>
            </a:r>
          </a:p>
          <a:p>
            <a:pPr marL="109728" indent="0">
              <a:buClr>
                <a:schemeClr val="tx1"/>
              </a:buClr>
              <a:buNone/>
            </a:pPr>
            <a:endParaRPr lang="en-GB" dirty="0"/>
          </a:p>
        </p:txBody>
      </p:sp>
    </p:spTree>
    <p:extLst>
      <p:ext uri="{BB962C8B-B14F-4D97-AF65-F5344CB8AC3E}">
        <p14:creationId xmlns:p14="http://schemas.microsoft.com/office/powerpoint/2010/main" val="27220585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a:xfrm>
            <a:off x="323528" y="620688"/>
            <a:ext cx="8229600" cy="1066800"/>
          </a:xfrm>
        </p:spPr>
        <p:txBody>
          <a:bodyPr/>
          <a:lstStyle/>
          <a:p>
            <a:r>
              <a:rPr lang="en-GB" altLang="en-US" dirty="0"/>
              <a:t>Key to success</a:t>
            </a:r>
          </a:p>
        </p:txBody>
      </p:sp>
      <p:sp>
        <p:nvSpPr>
          <p:cNvPr id="70659" name="Content Placeholder 2"/>
          <p:cNvSpPr>
            <a:spLocks noGrp="1"/>
          </p:cNvSpPr>
          <p:nvPr>
            <p:ph idx="1"/>
          </p:nvPr>
        </p:nvSpPr>
        <p:spPr>
          <a:xfrm>
            <a:off x="755577" y="1831504"/>
            <a:ext cx="7588324" cy="4693840"/>
          </a:xfrm>
        </p:spPr>
        <p:txBody>
          <a:bodyPr>
            <a:normAutofit/>
          </a:bodyPr>
          <a:lstStyle/>
          <a:p>
            <a:pPr>
              <a:defRPr/>
            </a:pPr>
            <a:r>
              <a:rPr lang="en-GB" altLang="en-US" dirty="0">
                <a:solidFill>
                  <a:schemeClr val="bg2">
                    <a:lumMod val="50000"/>
                  </a:schemeClr>
                </a:solidFill>
              </a:rPr>
              <a:t>Persistence</a:t>
            </a:r>
          </a:p>
          <a:p>
            <a:pPr>
              <a:defRPr/>
            </a:pPr>
            <a:r>
              <a:rPr lang="en-GB" altLang="en-US" dirty="0">
                <a:solidFill>
                  <a:schemeClr val="bg2">
                    <a:lumMod val="50000"/>
                  </a:schemeClr>
                </a:solidFill>
              </a:rPr>
              <a:t>Consistency</a:t>
            </a:r>
          </a:p>
          <a:p>
            <a:pPr marL="0" indent="0">
              <a:buNone/>
              <a:defRPr/>
            </a:pPr>
            <a:endParaRPr lang="en-GB" altLang="en-US" dirty="0"/>
          </a:p>
          <a:p>
            <a:pPr>
              <a:buFont typeface="Arial" panose="020B0604020202020204" pitchFamily="34" charset="0"/>
              <a:buChar char="•"/>
              <a:defRPr/>
            </a:pPr>
            <a:r>
              <a:rPr lang="en-GB" altLang="en-US" sz="2400" b="0" dirty="0"/>
              <a:t>Your child’s sleep pattern will not change over night</a:t>
            </a:r>
          </a:p>
          <a:p>
            <a:pPr>
              <a:buFont typeface="Arial" panose="020B0604020202020204" pitchFamily="34" charset="0"/>
              <a:buChar char="•"/>
              <a:defRPr/>
            </a:pPr>
            <a:r>
              <a:rPr lang="en-GB" altLang="en-US" sz="2400" b="0" dirty="0"/>
              <a:t>It will take a minimum of 4-6weeks to get into a new routine</a:t>
            </a:r>
          </a:p>
          <a:p>
            <a:pPr>
              <a:buFont typeface="Arial" panose="020B0604020202020204" pitchFamily="34" charset="0"/>
              <a:buChar char="•"/>
              <a:defRPr/>
            </a:pPr>
            <a:r>
              <a:rPr lang="en-GB" altLang="en-US" sz="2400" b="0" dirty="0"/>
              <a:t>Discuss with your child the changes you are looking to make – have them involved</a:t>
            </a:r>
          </a:p>
          <a:p>
            <a:pPr>
              <a:buFont typeface="Arial" panose="020B0604020202020204" pitchFamily="34" charset="0"/>
              <a:buChar char="•"/>
              <a:defRPr/>
            </a:pPr>
            <a:r>
              <a:rPr lang="en-GB" altLang="en-US" sz="2400" b="0" dirty="0"/>
              <a:t>Some children might resist changes at first – maintain boundaries and persist with the interventions</a:t>
            </a:r>
          </a:p>
          <a:p>
            <a:pPr>
              <a:defRPr/>
            </a:pPr>
            <a:endParaRPr lang="en-GB" altLang="en-US" dirty="0"/>
          </a:p>
        </p:txBody>
      </p:sp>
      <p:pic>
        <p:nvPicPr>
          <p:cNvPr id="6963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476672"/>
            <a:ext cx="2558654" cy="15165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60749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How much sleep do young people need?</a:t>
            </a:r>
          </a:p>
        </p:txBody>
      </p:sp>
      <p:sp>
        <p:nvSpPr>
          <p:cNvPr id="3" name="Content Placeholder 2"/>
          <p:cNvSpPr>
            <a:spLocks noGrp="1"/>
          </p:cNvSpPr>
          <p:nvPr>
            <p:ph idx="1"/>
          </p:nvPr>
        </p:nvSpPr>
        <p:spPr/>
        <p:txBody>
          <a:bodyPr/>
          <a:lstStyle/>
          <a:p>
            <a:r>
              <a:rPr lang="en-GB" dirty="0"/>
              <a:t>Research suggests school-aged children need between 8-12 hours sleep </a:t>
            </a:r>
          </a:p>
        </p:txBody>
      </p:sp>
    </p:spTree>
    <p:extLst>
      <p:ext uri="{BB962C8B-B14F-4D97-AF65-F5344CB8AC3E}">
        <p14:creationId xmlns:p14="http://schemas.microsoft.com/office/powerpoint/2010/main" val="37182218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Sleep problems</a:t>
            </a:r>
          </a:p>
        </p:txBody>
      </p:sp>
      <p:sp>
        <p:nvSpPr>
          <p:cNvPr id="3" name="Content Placeholder 2"/>
          <p:cNvSpPr>
            <a:spLocks noGrp="1"/>
          </p:cNvSpPr>
          <p:nvPr>
            <p:ph idx="1"/>
          </p:nvPr>
        </p:nvSpPr>
        <p:spPr/>
        <p:txBody>
          <a:bodyPr/>
          <a:lstStyle/>
          <a:p>
            <a:r>
              <a:rPr lang="en-GB" dirty="0"/>
              <a:t>Avoiding going to bed</a:t>
            </a:r>
          </a:p>
          <a:p>
            <a:r>
              <a:rPr lang="en-GB" dirty="0"/>
              <a:t>Anxiety about going to bed</a:t>
            </a:r>
          </a:p>
          <a:p>
            <a:r>
              <a:rPr lang="en-GB" dirty="0"/>
              <a:t>Needing someone else present in order to go to sleep</a:t>
            </a:r>
          </a:p>
          <a:p>
            <a:r>
              <a:rPr lang="en-GB" dirty="0"/>
              <a:t>Sleeping in parent bed/bedroom</a:t>
            </a:r>
          </a:p>
          <a:p>
            <a:r>
              <a:rPr lang="en-GB" dirty="0"/>
              <a:t>Difficulty falling asleep </a:t>
            </a:r>
          </a:p>
          <a:p>
            <a:r>
              <a:rPr lang="en-GB" dirty="0"/>
              <a:t>Waking and getting up in the night</a:t>
            </a:r>
          </a:p>
          <a:p>
            <a:pPr marL="109728" indent="0">
              <a:buNone/>
            </a:pPr>
            <a:endParaRPr lang="en-GB" dirty="0"/>
          </a:p>
        </p:txBody>
      </p:sp>
    </p:spTree>
    <p:extLst>
      <p:ext uri="{BB962C8B-B14F-4D97-AF65-F5344CB8AC3E}">
        <p14:creationId xmlns:p14="http://schemas.microsoft.com/office/powerpoint/2010/main" val="26027296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Consequences of children not meeting their sleep need</a:t>
            </a:r>
          </a:p>
        </p:txBody>
      </p:sp>
      <p:sp>
        <p:nvSpPr>
          <p:cNvPr id="3" name="Content Placeholder 2"/>
          <p:cNvSpPr>
            <a:spLocks noGrp="1"/>
          </p:cNvSpPr>
          <p:nvPr>
            <p:ph idx="1"/>
          </p:nvPr>
        </p:nvSpPr>
        <p:spPr/>
        <p:txBody>
          <a:bodyPr/>
          <a:lstStyle/>
          <a:p>
            <a:pPr marL="109728" indent="0">
              <a:buNone/>
            </a:pPr>
            <a:r>
              <a:rPr lang="en-GB" u="sng" dirty="0"/>
              <a:t>In the morning</a:t>
            </a:r>
          </a:p>
          <a:p>
            <a:r>
              <a:rPr lang="en-GB" dirty="0"/>
              <a:t>Hard to get out of bed</a:t>
            </a:r>
          </a:p>
          <a:p>
            <a:r>
              <a:rPr lang="en-GB" dirty="0"/>
              <a:t>Hard to wake up (falling back to sleep)</a:t>
            </a:r>
          </a:p>
          <a:p>
            <a:r>
              <a:rPr lang="en-GB" dirty="0"/>
              <a:t>Feeling tired/sleepy</a:t>
            </a:r>
          </a:p>
          <a:p>
            <a:r>
              <a:rPr lang="en-GB" dirty="0"/>
              <a:t>Feeling irritable/grumpy</a:t>
            </a:r>
          </a:p>
          <a:p>
            <a:r>
              <a:rPr lang="en-GB" dirty="0"/>
              <a:t>Lack of appetite for breakfast</a:t>
            </a:r>
          </a:p>
          <a:p>
            <a:r>
              <a:rPr lang="en-GB" dirty="0"/>
              <a:t>Not focused on getting ready for school</a:t>
            </a:r>
          </a:p>
          <a:p>
            <a:r>
              <a:rPr lang="en-GB" dirty="0"/>
              <a:t>Feeling unwell (headache/stomach ache) </a:t>
            </a:r>
          </a:p>
          <a:p>
            <a:pPr marL="109728" indent="0">
              <a:buNone/>
            </a:pPr>
            <a:endParaRPr lang="en-GB" dirty="0"/>
          </a:p>
        </p:txBody>
      </p:sp>
    </p:spTree>
    <p:extLst>
      <p:ext uri="{BB962C8B-B14F-4D97-AF65-F5344CB8AC3E}">
        <p14:creationId xmlns:p14="http://schemas.microsoft.com/office/powerpoint/2010/main" val="34899455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08720"/>
            <a:ext cx="8229600" cy="1066800"/>
          </a:xfrm>
        </p:spPr>
        <p:txBody>
          <a:bodyPr>
            <a:normAutofit fontScale="90000"/>
          </a:bodyPr>
          <a:lstStyle/>
          <a:p>
            <a:r>
              <a:rPr lang="en-GB" dirty="0"/>
              <a:t>Consequences of children not meeting their sleep need</a:t>
            </a:r>
          </a:p>
        </p:txBody>
      </p:sp>
      <p:sp>
        <p:nvSpPr>
          <p:cNvPr id="3" name="Content Placeholder 2"/>
          <p:cNvSpPr>
            <a:spLocks noGrp="1"/>
          </p:cNvSpPr>
          <p:nvPr>
            <p:ph idx="1"/>
          </p:nvPr>
        </p:nvSpPr>
        <p:spPr/>
        <p:txBody>
          <a:bodyPr/>
          <a:lstStyle/>
          <a:p>
            <a:pPr marL="109728" indent="0">
              <a:buNone/>
            </a:pPr>
            <a:r>
              <a:rPr lang="en-GB" u="sng" dirty="0"/>
              <a:t>At school</a:t>
            </a:r>
            <a:endParaRPr lang="en-GB" dirty="0"/>
          </a:p>
          <a:p>
            <a:r>
              <a:rPr lang="en-GB" dirty="0"/>
              <a:t>Difficulty concentrating</a:t>
            </a:r>
          </a:p>
          <a:p>
            <a:r>
              <a:rPr lang="en-GB" dirty="0"/>
              <a:t>Difficulty remembering information</a:t>
            </a:r>
          </a:p>
          <a:p>
            <a:r>
              <a:rPr lang="en-GB" dirty="0"/>
              <a:t>Feeling tired/sleepy/irritable</a:t>
            </a:r>
          </a:p>
          <a:p>
            <a:r>
              <a:rPr lang="en-GB" dirty="0"/>
              <a:t>Deterioration in school work/performance</a:t>
            </a:r>
          </a:p>
          <a:p>
            <a:r>
              <a:rPr lang="en-GB" dirty="0"/>
              <a:t>Increased difficulties with social interactions</a:t>
            </a:r>
          </a:p>
          <a:p>
            <a:r>
              <a:rPr lang="en-GB" dirty="0"/>
              <a:t>Aggression</a:t>
            </a:r>
          </a:p>
          <a:p>
            <a:r>
              <a:rPr lang="en-GB" dirty="0"/>
              <a:t>Yawning (constant)</a:t>
            </a:r>
          </a:p>
          <a:p>
            <a:endParaRPr lang="en-GB" dirty="0"/>
          </a:p>
        </p:txBody>
      </p:sp>
    </p:spTree>
    <p:extLst>
      <p:ext uri="{BB962C8B-B14F-4D97-AF65-F5344CB8AC3E}">
        <p14:creationId xmlns:p14="http://schemas.microsoft.com/office/powerpoint/2010/main" val="10796362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4704"/>
            <a:ext cx="8229600" cy="1066800"/>
          </a:xfrm>
        </p:spPr>
        <p:txBody>
          <a:bodyPr>
            <a:normAutofit fontScale="90000"/>
          </a:bodyPr>
          <a:lstStyle/>
          <a:p>
            <a:r>
              <a:rPr lang="en-GB" dirty="0"/>
              <a:t>Consequences of children not meeting their sleep need</a:t>
            </a:r>
          </a:p>
        </p:txBody>
      </p:sp>
      <p:sp>
        <p:nvSpPr>
          <p:cNvPr id="3" name="Content Placeholder 2"/>
          <p:cNvSpPr>
            <a:spLocks noGrp="1"/>
          </p:cNvSpPr>
          <p:nvPr>
            <p:ph idx="1"/>
          </p:nvPr>
        </p:nvSpPr>
        <p:spPr/>
        <p:txBody>
          <a:bodyPr/>
          <a:lstStyle/>
          <a:p>
            <a:pPr marL="109728" indent="0">
              <a:buNone/>
            </a:pPr>
            <a:r>
              <a:rPr lang="en-GB" u="sng" dirty="0"/>
              <a:t>After school</a:t>
            </a:r>
            <a:endParaRPr lang="en-GB" dirty="0"/>
          </a:p>
          <a:p>
            <a:r>
              <a:rPr lang="en-GB" dirty="0"/>
              <a:t>Feeling flat and unmotivated</a:t>
            </a:r>
          </a:p>
          <a:p>
            <a:r>
              <a:rPr lang="en-GB" dirty="0"/>
              <a:t>Wanting to lie down/go to bed</a:t>
            </a:r>
          </a:p>
          <a:p>
            <a:r>
              <a:rPr lang="en-GB" dirty="0"/>
              <a:t>Falling asleep/napping </a:t>
            </a:r>
          </a:p>
          <a:p>
            <a:r>
              <a:rPr lang="en-GB" dirty="0"/>
              <a:t>Not willing to engage in activities</a:t>
            </a:r>
          </a:p>
        </p:txBody>
      </p:sp>
    </p:spTree>
    <p:extLst>
      <p:ext uri="{BB962C8B-B14F-4D97-AF65-F5344CB8AC3E}">
        <p14:creationId xmlns:p14="http://schemas.microsoft.com/office/powerpoint/2010/main" val="19763157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457200" y="706016"/>
            <a:ext cx="8229600" cy="1066800"/>
          </a:xfrm>
        </p:spPr>
        <p:txBody>
          <a:bodyPr/>
          <a:lstStyle/>
          <a:p>
            <a:r>
              <a:rPr lang="en-GB" altLang="en-US" dirty="0"/>
              <a:t>Sleep &amp; Mental health</a:t>
            </a:r>
          </a:p>
        </p:txBody>
      </p:sp>
      <p:sp>
        <p:nvSpPr>
          <p:cNvPr id="3" name="Content Placeholder 2"/>
          <p:cNvSpPr>
            <a:spLocks noGrp="1"/>
          </p:cNvSpPr>
          <p:nvPr>
            <p:ph idx="1"/>
          </p:nvPr>
        </p:nvSpPr>
        <p:spPr>
          <a:xfrm>
            <a:off x="892995" y="2420888"/>
            <a:ext cx="6873377" cy="4176464"/>
          </a:xfrm>
        </p:spPr>
        <p:txBody>
          <a:bodyPr>
            <a:normAutofit/>
          </a:bodyPr>
          <a:lstStyle/>
          <a:p>
            <a:pPr marL="0" indent="0" algn="ctr">
              <a:buNone/>
              <a:defRPr/>
            </a:pPr>
            <a:r>
              <a:rPr lang="en-GB" sz="3200" b="0" dirty="0"/>
              <a:t>Poor mental health </a:t>
            </a:r>
          </a:p>
          <a:p>
            <a:pPr marL="0" indent="0" algn="ctr">
              <a:buNone/>
              <a:defRPr/>
            </a:pPr>
            <a:r>
              <a:rPr lang="en-GB" sz="3200" b="0" dirty="0"/>
              <a:t>(stress, anxiety, depression)</a:t>
            </a:r>
          </a:p>
          <a:p>
            <a:pPr marL="0" indent="0" algn="ctr">
              <a:buNone/>
              <a:defRPr/>
            </a:pPr>
            <a:endParaRPr lang="en-GB" sz="3200" b="0" dirty="0"/>
          </a:p>
          <a:p>
            <a:pPr marL="0" indent="0" algn="ctr">
              <a:buNone/>
              <a:defRPr/>
            </a:pPr>
            <a:endParaRPr lang="en-GB" sz="3200" b="0" dirty="0"/>
          </a:p>
          <a:p>
            <a:pPr marL="0" indent="0" algn="ctr">
              <a:buNone/>
              <a:defRPr/>
            </a:pPr>
            <a:endParaRPr lang="en-GB" sz="3200" b="0" dirty="0"/>
          </a:p>
          <a:p>
            <a:pPr marL="0" indent="0" algn="ctr">
              <a:buNone/>
              <a:defRPr/>
            </a:pPr>
            <a:r>
              <a:rPr lang="en-GB" sz="3200" b="0" dirty="0"/>
              <a:t>Poor sleep</a:t>
            </a:r>
          </a:p>
          <a:p>
            <a:pPr marL="0" indent="0">
              <a:buNone/>
              <a:defRPr/>
            </a:pPr>
            <a:endParaRPr lang="en-GB" dirty="0"/>
          </a:p>
          <a:p>
            <a:pPr marL="0" indent="0">
              <a:buNone/>
              <a:defRPr/>
            </a:pPr>
            <a:endParaRPr lang="en-GB" dirty="0"/>
          </a:p>
          <a:p>
            <a:pPr marL="0" indent="0">
              <a:buNone/>
              <a:defRPr/>
            </a:pPr>
            <a:endParaRPr lang="en-GB" dirty="0"/>
          </a:p>
        </p:txBody>
      </p:sp>
      <p:sp>
        <p:nvSpPr>
          <p:cNvPr id="4" name="Up-Down Arrow 3"/>
          <p:cNvSpPr/>
          <p:nvPr/>
        </p:nvSpPr>
        <p:spPr>
          <a:xfrm>
            <a:off x="4087368" y="3717032"/>
            <a:ext cx="484632" cy="1216152"/>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7933566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321</TotalTime>
  <Words>1509</Words>
  <Application>Microsoft Macintosh PowerPoint</Application>
  <PresentationFormat>On-screen Show (4:3)</PresentationFormat>
  <Paragraphs>189</Paragraphs>
  <Slides>30</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Calibri</vt:lpstr>
      <vt:lpstr>Comic Sans MS</vt:lpstr>
      <vt:lpstr>Georgia</vt:lpstr>
      <vt:lpstr>Trebuchet MS</vt:lpstr>
      <vt:lpstr>Wingdings 2</vt:lpstr>
      <vt:lpstr>Urban</vt:lpstr>
      <vt:lpstr>Managing Sleep Difficulties</vt:lpstr>
      <vt:lpstr>Zoom Group Rules </vt:lpstr>
      <vt:lpstr>Session overview</vt:lpstr>
      <vt:lpstr>How much sleep do young people need?</vt:lpstr>
      <vt:lpstr>Sleep problems</vt:lpstr>
      <vt:lpstr>Consequences of children not meeting their sleep need</vt:lpstr>
      <vt:lpstr>Consequences of children not meeting their sleep need</vt:lpstr>
      <vt:lpstr>Consequences of children not meeting their sleep need</vt:lpstr>
      <vt:lpstr>Sleep &amp; Mental health</vt:lpstr>
      <vt:lpstr>Autism and Sleep</vt:lpstr>
      <vt:lpstr>What is recommended for Treatment of Sleep problems? </vt:lpstr>
      <vt:lpstr>Why can’t my child sleep?</vt:lpstr>
      <vt:lpstr>Sleep Diaries</vt:lpstr>
      <vt:lpstr>Sleep Diary</vt:lpstr>
      <vt:lpstr>Treating Sleep Problems </vt:lpstr>
      <vt:lpstr>Sleep Hygiene Strategies for Children with ASD</vt:lpstr>
      <vt:lpstr>Sleep Hygiene</vt:lpstr>
      <vt:lpstr>Sleep hygiene - During the day </vt:lpstr>
      <vt:lpstr>Pre-bedtime Routine </vt:lpstr>
      <vt:lpstr>Lifestyle:  Winding Down Time</vt:lpstr>
      <vt:lpstr>Visual Timetables</vt:lpstr>
      <vt:lpstr>Visual Timetables- Sleep Apps </vt:lpstr>
      <vt:lpstr>Visual Timetables</vt:lpstr>
      <vt:lpstr>In the bedroom </vt:lpstr>
      <vt:lpstr>Relaxation </vt:lpstr>
      <vt:lpstr>Relaxation Videos/Apps</vt:lpstr>
      <vt:lpstr>Could other things be contributing to poor sleep?</vt:lpstr>
      <vt:lpstr>5. Worry and sleep</vt:lpstr>
      <vt:lpstr>      You might want to make a Sleep Plan at home and think about changes you can make to help your child/young person with ASD and their sleeping difficulties. </vt:lpstr>
      <vt:lpstr>Key to success</vt:lpstr>
    </vt:vector>
  </TitlesOfParts>
  <Company>Homerton University Hospital NHS Foundation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Managing Sleep Difficulties</dc:title>
  <dc:creator>amy.gillions</dc:creator>
  <cp:lastModifiedBy>gill waring</cp:lastModifiedBy>
  <cp:revision>48</cp:revision>
  <dcterms:created xsi:type="dcterms:W3CDTF">2019-01-10T09:59:32Z</dcterms:created>
  <dcterms:modified xsi:type="dcterms:W3CDTF">2021-01-29T11:33:15Z</dcterms:modified>
</cp:coreProperties>
</file>